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64"/>
  </p:notesMasterIdLst>
  <p:handoutMasterIdLst>
    <p:handoutMasterId r:id="rId65"/>
  </p:handoutMasterIdLst>
  <p:sldIdLst>
    <p:sldId id="587" r:id="rId2"/>
    <p:sldId id="366" r:id="rId3"/>
    <p:sldId id="367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443" r:id="rId13"/>
    <p:sldId id="444" r:id="rId14"/>
    <p:sldId id="445" r:id="rId15"/>
    <p:sldId id="446" r:id="rId16"/>
    <p:sldId id="447" r:id="rId17"/>
    <p:sldId id="448" r:id="rId18"/>
    <p:sldId id="449" r:id="rId19"/>
    <p:sldId id="450" r:id="rId20"/>
    <p:sldId id="451" r:id="rId21"/>
    <p:sldId id="452" r:id="rId22"/>
    <p:sldId id="454" r:id="rId23"/>
    <p:sldId id="548" r:id="rId24"/>
    <p:sldId id="455" r:id="rId25"/>
    <p:sldId id="549" r:id="rId26"/>
    <p:sldId id="456" r:id="rId27"/>
    <p:sldId id="550" r:id="rId28"/>
    <p:sldId id="458" r:id="rId29"/>
    <p:sldId id="551" r:id="rId30"/>
    <p:sldId id="588" r:id="rId31"/>
    <p:sldId id="560" r:id="rId32"/>
    <p:sldId id="564" r:id="rId33"/>
    <p:sldId id="565" r:id="rId34"/>
    <p:sldId id="566" r:id="rId35"/>
    <p:sldId id="589" r:id="rId36"/>
    <p:sldId id="590" r:id="rId37"/>
    <p:sldId id="567" r:id="rId38"/>
    <p:sldId id="568" r:id="rId39"/>
    <p:sldId id="569" r:id="rId40"/>
    <p:sldId id="570" r:id="rId41"/>
    <p:sldId id="571" r:id="rId42"/>
    <p:sldId id="591" r:id="rId43"/>
    <p:sldId id="572" r:id="rId44"/>
    <p:sldId id="573" r:id="rId45"/>
    <p:sldId id="574" r:id="rId46"/>
    <p:sldId id="575" r:id="rId47"/>
    <p:sldId id="576" r:id="rId48"/>
    <p:sldId id="577" r:id="rId49"/>
    <p:sldId id="592" r:id="rId50"/>
    <p:sldId id="593" r:id="rId51"/>
    <p:sldId id="594" r:id="rId52"/>
    <p:sldId id="595" r:id="rId53"/>
    <p:sldId id="596" r:id="rId54"/>
    <p:sldId id="578" r:id="rId55"/>
    <p:sldId id="579" r:id="rId56"/>
    <p:sldId id="580" r:id="rId57"/>
    <p:sldId id="586" r:id="rId58"/>
    <p:sldId id="581" r:id="rId59"/>
    <p:sldId id="582" r:id="rId60"/>
    <p:sldId id="583" r:id="rId61"/>
    <p:sldId id="584" r:id="rId62"/>
    <p:sldId id="585" r:id="rId63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339" autoAdjust="0"/>
    <p:restoredTop sz="79636" autoAdjust="0"/>
  </p:normalViewPr>
  <p:slideViewPr>
    <p:cSldViewPr>
      <p:cViewPr varScale="1">
        <p:scale>
          <a:sx n="56" d="100"/>
          <a:sy n="56" d="100"/>
        </p:scale>
        <p:origin x="-1530" y="-102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8318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9.xml"/><Relationship Id="rId18" Type="http://schemas.openxmlformats.org/officeDocument/2006/relationships/slide" Target="slides/slide35.xml"/><Relationship Id="rId26" Type="http://schemas.openxmlformats.org/officeDocument/2006/relationships/slide" Target="slides/slide44.xml"/><Relationship Id="rId39" Type="http://schemas.openxmlformats.org/officeDocument/2006/relationships/slide" Target="slides/slide60.xml"/><Relationship Id="rId21" Type="http://schemas.openxmlformats.org/officeDocument/2006/relationships/slide" Target="slides/slide38.xml"/><Relationship Id="rId34" Type="http://schemas.openxmlformats.org/officeDocument/2006/relationships/slide" Target="slides/slide52.xml"/><Relationship Id="rId7" Type="http://schemas.openxmlformats.org/officeDocument/2006/relationships/slide" Target="slides/slide19.xml"/><Relationship Id="rId2" Type="http://schemas.openxmlformats.org/officeDocument/2006/relationships/slide" Target="slides/slide14.xml"/><Relationship Id="rId16" Type="http://schemas.openxmlformats.org/officeDocument/2006/relationships/slide" Target="slides/slide33.xml"/><Relationship Id="rId20" Type="http://schemas.openxmlformats.org/officeDocument/2006/relationships/slide" Target="slides/slide37.xml"/><Relationship Id="rId29" Type="http://schemas.openxmlformats.org/officeDocument/2006/relationships/slide" Target="slides/slide47.xml"/><Relationship Id="rId41" Type="http://schemas.openxmlformats.org/officeDocument/2006/relationships/slide" Target="slides/slide62.xml"/><Relationship Id="rId1" Type="http://schemas.openxmlformats.org/officeDocument/2006/relationships/slide" Target="slides/slide1.xml"/><Relationship Id="rId6" Type="http://schemas.openxmlformats.org/officeDocument/2006/relationships/slide" Target="slides/slide18.xml"/><Relationship Id="rId11" Type="http://schemas.openxmlformats.org/officeDocument/2006/relationships/slide" Target="slides/slide25.xml"/><Relationship Id="rId24" Type="http://schemas.openxmlformats.org/officeDocument/2006/relationships/slide" Target="slides/slide41.xml"/><Relationship Id="rId32" Type="http://schemas.openxmlformats.org/officeDocument/2006/relationships/slide" Target="slides/slide50.xml"/><Relationship Id="rId37" Type="http://schemas.openxmlformats.org/officeDocument/2006/relationships/slide" Target="slides/slide58.xml"/><Relationship Id="rId40" Type="http://schemas.openxmlformats.org/officeDocument/2006/relationships/slide" Target="slides/slide61.xml"/><Relationship Id="rId5" Type="http://schemas.openxmlformats.org/officeDocument/2006/relationships/slide" Target="slides/slide17.xml"/><Relationship Id="rId15" Type="http://schemas.openxmlformats.org/officeDocument/2006/relationships/slide" Target="slides/slide31.xml"/><Relationship Id="rId23" Type="http://schemas.openxmlformats.org/officeDocument/2006/relationships/slide" Target="slides/slide40.xml"/><Relationship Id="rId28" Type="http://schemas.openxmlformats.org/officeDocument/2006/relationships/slide" Target="slides/slide46.xml"/><Relationship Id="rId36" Type="http://schemas.openxmlformats.org/officeDocument/2006/relationships/slide" Target="slides/slide55.xml"/><Relationship Id="rId10" Type="http://schemas.openxmlformats.org/officeDocument/2006/relationships/slide" Target="slides/slide24.xml"/><Relationship Id="rId19" Type="http://schemas.openxmlformats.org/officeDocument/2006/relationships/slide" Target="slides/slide36.xml"/><Relationship Id="rId31" Type="http://schemas.openxmlformats.org/officeDocument/2006/relationships/slide" Target="slides/slide49.xml"/><Relationship Id="rId4" Type="http://schemas.openxmlformats.org/officeDocument/2006/relationships/slide" Target="slides/slide16.xml"/><Relationship Id="rId9" Type="http://schemas.openxmlformats.org/officeDocument/2006/relationships/slide" Target="slides/slide23.xml"/><Relationship Id="rId14" Type="http://schemas.openxmlformats.org/officeDocument/2006/relationships/slide" Target="slides/slide30.xml"/><Relationship Id="rId22" Type="http://schemas.openxmlformats.org/officeDocument/2006/relationships/slide" Target="slides/slide39.xml"/><Relationship Id="rId27" Type="http://schemas.openxmlformats.org/officeDocument/2006/relationships/slide" Target="slides/slide45.xml"/><Relationship Id="rId30" Type="http://schemas.openxmlformats.org/officeDocument/2006/relationships/slide" Target="slides/slide48.xml"/><Relationship Id="rId35" Type="http://schemas.openxmlformats.org/officeDocument/2006/relationships/slide" Target="slides/slide53.xml"/><Relationship Id="rId8" Type="http://schemas.openxmlformats.org/officeDocument/2006/relationships/slide" Target="slides/slide21.xml"/><Relationship Id="rId3" Type="http://schemas.openxmlformats.org/officeDocument/2006/relationships/slide" Target="slides/slide15.xml"/><Relationship Id="rId12" Type="http://schemas.openxmlformats.org/officeDocument/2006/relationships/slide" Target="slides/slide26.xml"/><Relationship Id="rId17" Type="http://schemas.openxmlformats.org/officeDocument/2006/relationships/slide" Target="slides/slide34.xml"/><Relationship Id="rId25" Type="http://schemas.openxmlformats.org/officeDocument/2006/relationships/slide" Target="slides/slide42.xml"/><Relationship Id="rId33" Type="http://schemas.openxmlformats.org/officeDocument/2006/relationships/slide" Target="slides/slide51.xml"/><Relationship Id="rId38" Type="http://schemas.openxmlformats.org/officeDocument/2006/relationships/slide" Target="slides/slide5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static.com/charts/loader.js&#12303;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84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38" indent="-2952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275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7350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013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85B2E1F-DBEA-4A26-94CA-542B2605ECD4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96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53CA650-D5B9-4E1F-BD6F-D8C12C26E3D8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06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A22F8BD-4ABE-4E74-A11F-765B7DE30201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16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0AB30FE-A3E9-474D-924B-5DB5B20DD23A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26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58876F8-CB63-49D3-B1B1-6F5A0BA11EA6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37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01A5D9B-00F7-4A99-8E49-FC26DDEC5C6D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#include &lt;</a:t>
            </a:r>
            <a:r>
              <a:rPr lang="en-US" altLang="zh-TW" dirty="0" err="1" smtClean="0"/>
              <a:t>WiFi.h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         // your network key Index number (needed only for WEP)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//--------------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#include "</a:t>
            </a:r>
            <a:r>
              <a:rPr lang="en-US" altLang="zh-TW" dirty="0" err="1" smtClean="0"/>
              <a:t>DHT.h</a:t>
            </a:r>
            <a:r>
              <a:rPr lang="en-US" altLang="zh-TW" dirty="0" smtClean="0"/>
              <a:t>"</a:t>
            </a:r>
          </a:p>
          <a:p>
            <a:r>
              <a:rPr lang="en-US" altLang="zh-TW" dirty="0" smtClean="0"/>
              <a:t>#define DHTPIN 7     // what digital pin we're connected to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#define DHTTYPE DHT11   // DHT 11</a:t>
            </a:r>
          </a:p>
          <a:p>
            <a:r>
              <a:rPr lang="en-US" altLang="zh-TW" dirty="0" smtClean="0"/>
              <a:t>//#define DHTTYPE DHT22   // DHT 22  (AM2302), AM2321</a:t>
            </a:r>
          </a:p>
          <a:p>
            <a:r>
              <a:rPr lang="en-US" altLang="zh-TW" dirty="0" smtClean="0"/>
              <a:t>//#define DHTTYPE DHT21   // DHT 21 (AM2301)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DHT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(DHTPIN, DHTTYPE);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uint8_t 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[6];</a:t>
            </a:r>
          </a:p>
          <a:p>
            <a:r>
              <a:rPr lang="en-US" altLang="zh-TW" dirty="0" smtClean="0"/>
              <a:t>char 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[] = "BruceSonyC5";      // your network SSID (name)</a:t>
            </a:r>
          </a:p>
          <a:p>
            <a:r>
              <a:rPr lang="en-US" altLang="zh-TW" dirty="0" smtClean="0"/>
              <a:t>char pass[] = "12345678";     // your network password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keyIndex</a:t>
            </a:r>
            <a:r>
              <a:rPr lang="en-US" altLang="zh-TW" dirty="0" smtClean="0"/>
              <a:t> = 0;   </a:t>
            </a:r>
          </a:p>
          <a:p>
            <a:r>
              <a:rPr lang="en-US" altLang="zh-TW" dirty="0" err="1" smtClean="0"/>
              <a:t>IPAddress</a:t>
            </a:r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,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,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status = WL_IDLE_STATUS;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WiFiServer</a:t>
            </a:r>
            <a:r>
              <a:rPr lang="en-US" altLang="zh-TW" dirty="0" smtClean="0"/>
              <a:t> server(80);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//-----end of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  /*----( SETUP: RUNS ONCE )----*/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DHTxx</a:t>
            </a:r>
            <a:r>
              <a:rPr lang="en-US" altLang="zh-TW" dirty="0" smtClean="0"/>
              <a:t> test!");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dht.begin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 == WL_NO_SHIELD)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 not present");</a:t>
            </a:r>
          </a:p>
          <a:p>
            <a:r>
              <a:rPr lang="en-US" altLang="zh-TW" dirty="0" smtClean="0"/>
              <a:t>    // don't continue:</a:t>
            </a:r>
          </a:p>
          <a:p>
            <a:r>
              <a:rPr lang="en-US" altLang="zh-TW" dirty="0" smtClean="0"/>
              <a:t>    while (true);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WiFi.firmwareVersion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!= "1.1.0")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("Please upgrade the firmware");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 ; // get </a:t>
            </a:r>
            <a:r>
              <a:rPr lang="en-US" altLang="zh-TW" dirty="0" err="1" smtClean="0"/>
              <a:t>MacAddress</a:t>
            </a:r>
            <a:endParaRPr lang="en-US" altLang="zh-TW" dirty="0" smtClean="0"/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 ;       //Show Mac Address</a:t>
            </a:r>
          </a:p>
          <a:p>
            <a:r>
              <a:rPr lang="en-US" altLang="zh-TW" dirty="0" smtClean="0"/>
              <a:t>    </a:t>
            </a:r>
          </a:p>
          <a:p>
            <a:r>
              <a:rPr lang="en-US" altLang="zh-TW" dirty="0" smtClean="0"/>
              <a:t>  // attempt to connect to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network: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server.begin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you're connected now, so print out the status: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</a:p>
          <a:p>
            <a:r>
              <a:rPr lang="en-US" altLang="zh-TW" dirty="0" smtClean="0"/>
              <a:t>}// END Setup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static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count=0;</a:t>
            </a:r>
          </a:p>
          <a:p>
            <a:r>
              <a:rPr lang="en-US" altLang="zh-TW" dirty="0" smtClean="0"/>
              <a:t>void loop()   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Reading temperature or humidity takes about 250 milliseconds!</a:t>
            </a:r>
          </a:p>
          <a:p>
            <a:r>
              <a:rPr lang="en-US" altLang="zh-TW" dirty="0" smtClean="0"/>
              <a:t>  // Sensor readings may also be up to 2 seconds 'old' (its a very slow sensor)</a:t>
            </a:r>
          </a:p>
          <a:p>
            <a:r>
              <a:rPr lang="en-US" altLang="zh-TW" dirty="0" smtClean="0"/>
              <a:t>  float h = </a:t>
            </a:r>
            <a:r>
              <a:rPr lang="en-US" altLang="zh-TW" dirty="0" err="1" smtClean="0"/>
              <a:t>dht.readHumidity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Celsius (the default)</a:t>
            </a:r>
          </a:p>
          <a:p>
            <a:r>
              <a:rPr lang="en-US" altLang="zh-TW" dirty="0" smtClean="0"/>
              <a:t>  float t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Fahrenheit (</a:t>
            </a:r>
            <a:r>
              <a:rPr lang="en-US" altLang="zh-TW" dirty="0" err="1" smtClean="0"/>
              <a:t>isFahrenheit</a:t>
            </a:r>
            <a:r>
              <a:rPr lang="en-US" altLang="zh-TW" dirty="0" smtClean="0"/>
              <a:t> = true)</a:t>
            </a:r>
          </a:p>
          <a:p>
            <a:r>
              <a:rPr lang="en-US" altLang="zh-TW" dirty="0" smtClean="0"/>
              <a:t>  float f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(true);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*C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*F\t\n");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code here</a:t>
            </a:r>
          </a:p>
          <a:p>
            <a:r>
              <a:rPr lang="en-US" altLang="zh-TW" dirty="0" smtClean="0"/>
              <a:t>    // listen for incoming clients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WiFiClient</a:t>
            </a:r>
            <a:r>
              <a:rPr lang="en-US" altLang="zh-TW" dirty="0" smtClean="0"/>
              <a:t> client = </a:t>
            </a:r>
            <a:r>
              <a:rPr lang="en-US" altLang="zh-TW" dirty="0" err="1" smtClean="0"/>
              <a:t>server.available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(client) 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("Now Someone Access </a:t>
            </a:r>
            <a:r>
              <a:rPr lang="en-US" altLang="zh-TW" dirty="0" err="1" smtClean="0"/>
              <a:t>WebServer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</a:t>
            </a:r>
          </a:p>
          <a:p>
            <a:r>
              <a:rPr lang="en-US" altLang="zh-TW" dirty="0" smtClean="0"/>
              <a:t>  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("new client");</a:t>
            </a:r>
          </a:p>
          <a:p>
            <a:r>
              <a:rPr lang="en-US" altLang="zh-TW" dirty="0" smtClean="0"/>
              <a:t>     // an http request ends with a blank line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while (</a:t>
            </a:r>
            <a:r>
              <a:rPr lang="en-US" altLang="zh-TW" dirty="0" err="1" smtClean="0"/>
              <a:t>client.connected</a:t>
            </a:r>
            <a:r>
              <a:rPr lang="en-US" altLang="zh-TW" dirty="0" smtClean="0"/>
              <a:t>()) </a:t>
            </a:r>
          </a:p>
          <a:p>
            <a:r>
              <a:rPr lang="en-US" altLang="zh-TW" dirty="0" smtClean="0"/>
              <a:t>    {</a:t>
            </a:r>
          </a:p>
          <a:p>
            <a:r>
              <a:rPr lang="en-US" altLang="zh-TW" dirty="0" smtClean="0"/>
              <a:t>          if (</a:t>
            </a:r>
            <a:r>
              <a:rPr lang="en-US" altLang="zh-TW" dirty="0" err="1" smtClean="0"/>
              <a:t>client.available</a:t>
            </a:r>
            <a:r>
              <a:rPr lang="en-US" altLang="zh-TW" dirty="0" smtClean="0"/>
              <a:t>()) </a:t>
            </a:r>
          </a:p>
          <a:p>
            <a:r>
              <a:rPr lang="en-US" altLang="zh-TW" dirty="0" smtClean="0"/>
              <a:t>          {</a:t>
            </a:r>
          </a:p>
          <a:p>
            <a:r>
              <a:rPr lang="en-US" altLang="zh-TW" dirty="0" smtClean="0"/>
              <a:t>                char c = </a:t>
            </a:r>
            <a:r>
              <a:rPr lang="en-US" altLang="zh-TW" dirty="0" err="1" smtClean="0"/>
              <a:t>client.read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      </a:t>
            </a:r>
            <a:r>
              <a:rPr lang="en-US" altLang="zh-TW" dirty="0" err="1" smtClean="0"/>
              <a:t>Serial.write</a:t>
            </a:r>
            <a:r>
              <a:rPr lang="en-US" altLang="zh-TW" dirty="0" smtClean="0"/>
              <a:t>(c);</a:t>
            </a:r>
          </a:p>
          <a:p>
            <a:r>
              <a:rPr lang="en-US" altLang="zh-TW" dirty="0" smtClean="0"/>
              <a:t>                // if you've gotten to the end of the line (received a newline</a:t>
            </a:r>
          </a:p>
          <a:p>
            <a:r>
              <a:rPr lang="en-US" altLang="zh-TW" dirty="0" smtClean="0"/>
              <a:t>                // character) and the line is blank, the http request has ended,</a:t>
            </a:r>
          </a:p>
          <a:p>
            <a:r>
              <a:rPr lang="en-US" altLang="zh-TW" dirty="0" smtClean="0"/>
              <a:t>                // so you can send a reply</a:t>
            </a:r>
          </a:p>
          <a:p>
            <a:r>
              <a:rPr lang="en-US" altLang="zh-TW" dirty="0" smtClean="0"/>
              <a:t>                if (c == '\n' &amp;&amp;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) </a:t>
            </a:r>
          </a:p>
          <a:p>
            <a:r>
              <a:rPr lang="en-US" altLang="zh-TW" dirty="0" smtClean="0"/>
              <a:t>                {</a:t>
            </a:r>
          </a:p>
          <a:p>
            <a:r>
              <a:rPr lang="en-US" altLang="zh-TW" dirty="0" smtClean="0"/>
              <a:t>                      // send a standard http response header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("HTTP/1.1 200 OK");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("Content-Type: text/html");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("Connection: close");  // the connection will be closed after completion of the response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("Refresh: 5");  // refresh the page automatically every 5 sec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("&lt;!DOCTYPE HTML&gt;");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("&lt;html&gt;");</a:t>
            </a:r>
          </a:p>
          <a:p>
            <a:r>
              <a:rPr lang="en-US" altLang="zh-TW" dirty="0" smtClean="0"/>
              <a:t>                      // output the value of each analog input pin</a:t>
            </a:r>
          </a:p>
          <a:p>
            <a:r>
              <a:rPr lang="en-US" altLang="zh-TW" dirty="0" smtClean="0"/>
              <a:t>                       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("*C   and  ");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("*F  (end) ");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 /&gt;");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("&lt;/html&gt;");</a:t>
            </a:r>
          </a:p>
          <a:p>
            <a:r>
              <a:rPr lang="en-US" altLang="zh-TW" dirty="0" smtClean="0"/>
              <a:t>                        break;</a:t>
            </a:r>
          </a:p>
          <a:p>
            <a:r>
              <a:rPr lang="en-US" altLang="zh-TW" dirty="0" smtClean="0"/>
              <a:t>                 }</a:t>
            </a:r>
          </a:p>
          <a:p>
            <a:r>
              <a:rPr lang="en-US" altLang="zh-TW" dirty="0" smtClean="0"/>
              <a:t>       if (c == '\n') </a:t>
            </a:r>
          </a:p>
          <a:p>
            <a:r>
              <a:rPr lang="en-US" altLang="zh-TW" dirty="0" smtClean="0"/>
              <a:t>         {</a:t>
            </a:r>
          </a:p>
          <a:p>
            <a:r>
              <a:rPr lang="en-US" altLang="zh-TW" dirty="0" smtClean="0"/>
              <a:t>            // you're starting a new line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      } else if (c != '\r') </a:t>
            </a:r>
          </a:p>
          <a:p>
            <a:r>
              <a:rPr lang="en-US" altLang="zh-TW" dirty="0" smtClean="0"/>
              <a:t>          {</a:t>
            </a:r>
          </a:p>
          <a:p>
            <a:r>
              <a:rPr lang="en-US" altLang="zh-TW" dirty="0" smtClean="0"/>
              <a:t>              // you've gotten a character on the current line</a:t>
            </a:r>
          </a:p>
          <a:p>
            <a:r>
              <a:rPr lang="en-US" altLang="zh-TW" dirty="0" smtClean="0"/>
              <a:t>    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false;</a:t>
            </a:r>
          </a:p>
          <a:p>
            <a:r>
              <a:rPr lang="en-US" altLang="zh-TW" dirty="0" smtClean="0"/>
              <a:t>           }</a:t>
            </a:r>
          </a:p>
          <a:p>
            <a:r>
              <a:rPr lang="en-US" altLang="zh-TW" dirty="0" smtClean="0"/>
              <a:t>      }</a:t>
            </a:r>
          </a:p>
          <a:p>
            <a:r>
              <a:rPr lang="en-US" altLang="zh-TW" dirty="0" smtClean="0"/>
              <a:t>    }</a:t>
            </a:r>
          </a:p>
          <a:p>
            <a:r>
              <a:rPr lang="en-US" altLang="zh-TW" dirty="0" smtClean="0"/>
              <a:t>    // give the web browser time to receive the data</a:t>
            </a:r>
          </a:p>
          <a:p>
            <a:r>
              <a:rPr lang="en-US" altLang="zh-TW" dirty="0" smtClean="0"/>
              <a:t>    delay(1);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close the connection: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client.stop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("client </a:t>
            </a:r>
            <a:r>
              <a:rPr lang="en-US" altLang="zh-TW" dirty="0" err="1" smtClean="0"/>
              <a:t>disonnected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} // END Loop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</a:t>
            </a:r>
          </a:p>
          <a:p>
            <a:r>
              <a:rPr lang="en-US" altLang="zh-TW" dirty="0" smtClean="0"/>
              <a:t>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 String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  String t1,t2,t3,t4,t5,t6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();    //this method must be used for get MAC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[0],HEX) 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[1],HEX) 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[2],HEX) 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[3],HEX) 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[4],HEX) 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[5],HEX) 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("~");</a:t>
            </a:r>
          </a:p>
          <a:p>
            <a:r>
              <a:rPr lang="en-US" altLang="zh-TW" dirty="0" smtClean="0"/>
              <a:t>   </a:t>
            </a:r>
          </a:p>
          <a:p>
            <a:r>
              <a:rPr lang="en-US" altLang="zh-TW" dirty="0" smtClean="0"/>
              <a:t>   t1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[0]);</a:t>
            </a:r>
          </a:p>
          <a:p>
            <a:r>
              <a:rPr lang="en-US" altLang="zh-TW" dirty="0" smtClean="0"/>
              <a:t>   t2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[1]);</a:t>
            </a:r>
          </a:p>
          <a:p>
            <a:r>
              <a:rPr lang="en-US" altLang="zh-TW" dirty="0" smtClean="0"/>
              <a:t>   t3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[2]);</a:t>
            </a:r>
          </a:p>
          <a:p>
            <a:r>
              <a:rPr lang="en-US" altLang="zh-TW" dirty="0" smtClean="0"/>
              <a:t>   t4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[3]);</a:t>
            </a:r>
          </a:p>
          <a:p>
            <a:r>
              <a:rPr lang="en-US" altLang="zh-TW" dirty="0" smtClean="0"/>
              <a:t>   t5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[4]);</a:t>
            </a:r>
          </a:p>
          <a:p>
            <a:r>
              <a:rPr lang="en-US" altLang="zh-TW" dirty="0" smtClean="0"/>
              <a:t>   t6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[5]);</a:t>
            </a:r>
          </a:p>
          <a:p>
            <a:r>
              <a:rPr lang="en-US" altLang="zh-TW" dirty="0" smtClean="0"/>
              <a:t>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= (t1+t2+t3+t4+t5+t6) ;</a:t>
            </a:r>
          </a:p>
          <a:p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);</a:t>
            </a:r>
          </a:p>
          <a:p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r>
              <a:rPr lang="en-US" altLang="zh-TW" dirty="0" smtClean="0"/>
              <a:t>  </a:t>
            </a:r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r>
              <a:rPr lang="en-US" altLang="zh-TW" dirty="0" smtClean="0"/>
              <a:t>String  print2HEX(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number) 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if (number &gt;= 0 &amp;&amp; number &lt; 16)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String("0") + String(</a:t>
            </a:r>
            <a:r>
              <a:rPr lang="en-US" altLang="zh-TW" dirty="0" err="1" smtClean="0"/>
              <a:t>number,HEX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</a:t>
            </a:r>
            <a:r>
              <a:rPr lang="en-US" altLang="zh-TW" dirty="0" err="1" smtClean="0"/>
              <a:t>number,HEX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printWifiData</a:t>
            </a:r>
            <a:r>
              <a:rPr lang="en-US" altLang="zh-TW" dirty="0" smtClean="0"/>
              <a:t>() 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print your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shield's IP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("IP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MAC address:</a:t>
            </a:r>
          </a:p>
          <a:p>
            <a:r>
              <a:rPr lang="en-US" altLang="zh-TW" dirty="0" smtClean="0"/>
              <a:t>  byte mac[6];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(mac);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(mac[5],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(mac[4],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(mac[3],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(mac[2],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(mac[1],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(mac[0], HEX);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subnet mask: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WiFi.subnetMask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NetMask</a:t>
            </a:r>
            <a:r>
              <a:rPr lang="en-US" altLang="zh-TW" dirty="0" smtClean="0"/>
              <a:t>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gateway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WiFi.gatewayIP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("Gateway: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  </a:t>
            </a:r>
          </a:p>
          <a:p>
            <a:r>
              <a:rPr lang="en-US" altLang="zh-TW" dirty="0" smtClean="0"/>
              <a:t>      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      {</a:t>
            </a:r>
          </a:p>
          <a:p>
            <a:r>
              <a:rPr lang="en-US" altLang="zh-TW" dirty="0" smtClean="0"/>
              <a:t>             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("Get IP is:");</a:t>
            </a:r>
          </a:p>
          <a:p>
            <a:r>
              <a:rPr lang="en-US" altLang="zh-TW" dirty="0" smtClean="0"/>
              <a:t>          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      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r>
              <a:rPr lang="en-US" altLang="zh-TW" dirty="0" smtClean="0"/>
              <a:t>              </a:t>
            </a:r>
          </a:p>
          <a:p>
            <a:r>
              <a:rPr lang="en-US" altLang="zh-TW" dirty="0" smtClean="0"/>
              <a:t>          }</a:t>
            </a:r>
          </a:p>
          <a:p>
            <a:r>
              <a:rPr lang="en-US" altLang="zh-TW" dirty="0" smtClean="0"/>
              <a:t>          else</a:t>
            </a:r>
          </a:p>
          <a:p>
            <a:r>
              <a:rPr lang="en-US" altLang="zh-TW" dirty="0" smtClean="0"/>
              <a:t>          {</a:t>
            </a:r>
          </a:p>
          <a:p>
            <a:r>
              <a:rPr lang="en-US" altLang="zh-TW" dirty="0" smtClean="0"/>
              <a:t>                  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DisConnected</a:t>
            </a:r>
            <a:r>
              <a:rPr lang="en-US" altLang="zh-TW" dirty="0" smtClean="0"/>
              <a:t>:");</a:t>
            </a:r>
          </a:p>
          <a:p>
            <a:r>
              <a:rPr lang="en-US" altLang="zh-TW" dirty="0" smtClean="0"/>
              <a:t>                  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r>
              <a:rPr lang="en-US" altLang="zh-TW" dirty="0" smtClean="0"/>
              <a:t>        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 {</a:t>
            </a:r>
          </a:p>
          <a:p>
            <a:r>
              <a:rPr lang="en-US" altLang="zh-TW" dirty="0" smtClean="0"/>
              <a:t>  while (status != WL_CONNECTED)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("Attempting to connect to SSID: 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// Connect to WPA/WPA2 network. Change this line if using open or WEP network:</a:t>
            </a:r>
          </a:p>
          <a:p>
            <a:r>
              <a:rPr lang="en-US" altLang="zh-TW" dirty="0" smtClean="0"/>
              <a:t> 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pass);</a:t>
            </a:r>
          </a:p>
          <a:p>
            <a:r>
              <a:rPr lang="en-US" altLang="zh-TW" dirty="0" smtClean="0"/>
              <a:t>  //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wait 10 seconds for connection:</a:t>
            </a:r>
          </a:p>
          <a:p>
            <a:r>
              <a:rPr lang="en-US" altLang="zh-TW" dirty="0" smtClean="0"/>
              <a:t>    delay(10000);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 Success to connect AP:")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 ;</a:t>
            </a:r>
          </a:p>
          <a:p>
            <a:r>
              <a:rPr lang="en-US" altLang="zh-TW" dirty="0" smtClean="0"/>
              <a:t>  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// Example testing sketch for various DHT humidity/temperature sensors</a:t>
            </a:r>
          </a:p>
          <a:p>
            <a:r>
              <a:rPr lang="en-US" altLang="zh-TW" dirty="0" smtClean="0"/>
              <a:t>// Written by </a:t>
            </a:r>
            <a:r>
              <a:rPr lang="en-US" altLang="zh-TW" dirty="0" err="1" smtClean="0"/>
              <a:t>ladyada</a:t>
            </a:r>
            <a:r>
              <a:rPr lang="en-US" altLang="zh-TW" dirty="0" smtClean="0"/>
              <a:t>, public domain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#include "</a:t>
            </a:r>
            <a:r>
              <a:rPr lang="en-US" altLang="zh-TW" dirty="0" err="1" smtClean="0"/>
              <a:t>DHT.h</a:t>
            </a:r>
            <a:r>
              <a:rPr lang="en-US" altLang="zh-TW" dirty="0" smtClean="0"/>
              <a:t>"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#define DHTPIN 2     // what digital pin we're connected to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 Uncomment whatever type you're using!</a:t>
            </a:r>
          </a:p>
          <a:p>
            <a:r>
              <a:rPr lang="en-US" altLang="zh-TW" dirty="0" smtClean="0"/>
              <a:t>//#define DHTTYPE DHT11   // DHT 11</a:t>
            </a:r>
          </a:p>
          <a:p>
            <a:r>
              <a:rPr lang="en-US" altLang="zh-TW" dirty="0" smtClean="0"/>
              <a:t>#define DHTTYPE DHT22   // DHT 22  (AM2302), AM2321</a:t>
            </a:r>
          </a:p>
          <a:p>
            <a:r>
              <a:rPr lang="en-US" altLang="zh-TW" dirty="0" smtClean="0"/>
              <a:t>//#define DHTTYPE DHT21   // DHT 21 (AM2301)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 Connect pin 1 (on the left) of the sensor to +5V</a:t>
            </a:r>
          </a:p>
          <a:p>
            <a:r>
              <a:rPr lang="en-US" altLang="zh-TW" dirty="0" smtClean="0"/>
              <a:t>// NOTE: If using a board with 3.3V logic like an Arduino Due connect pin 1</a:t>
            </a:r>
          </a:p>
          <a:p>
            <a:r>
              <a:rPr lang="en-US" altLang="zh-TW" dirty="0" smtClean="0"/>
              <a:t>// to 3.3V instead of 5V!</a:t>
            </a:r>
          </a:p>
          <a:p>
            <a:r>
              <a:rPr lang="en-US" altLang="zh-TW" dirty="0" smtClean="0"/>
              <a:t>// Connect pin 2 of the sensor to whatever your DHTPIN is</a:t>
            </a:r>
          </a:p>
          <a:p>
            <a:r>
              <a:rPr lang="en-US" altLang="zh-TW" dirty="0" smtClean="0"/>
              <a:t>// Connect pin 4 (on the right) of the sensor to GROUND</a:t>
            </a:r>
          </a:p>
          <a:p>
            <a:r>
              <a:rPr lang="en-US" altLang="zh-TW" dirty="0" smtClean="0"/>
              <a:t>// Connect a 10K resistor from pin 2 (data) to pin 1 (power) of the sensor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 Initialize DHT sensor.</a:t>
            </a:r>
          </a:p>
          <a:p>
            <a:r>
              <a:rPr lang="en-US" altLang="zh-TW" dirty="0" smtClean="0"/>
              <a:t>// Note that older versions of this library took an optional third parameter to</a:t>
            </a:r>
          </a:p>
          <a:p>
            <a:r>
              <a:rPr lang="en-US" altLang="zh-TW" dirty="0" smtClean="0"/>
              <a:t>// tweak the timings for faster processors.  This parameter is no longer needed</a:t>
            </a:r>
          </a:p>
          <a:p>
            <a:r>
              <a:rPr lang="en-US" altLang="zh-TW" dirty="0" smtClean="0"/>
              <a:t>// as the current DHT reading algorithm adjusts itself to work on faster procs.</a:t>
            </a:r>
          </a:p>
          <a:p>
            <a:r>
              <a:rPr lang="en-US" altLang="zh-TW" dirty="0" smtClean="0"/>
              <a:t>DHT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(DHTPIN, DHTTYPE);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{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DHTxx</a:t>
            </a:r>
            <a:r>
              <a:rPr lang="en-US" altLang="zh-TW" dirty="0" smtClean="0"/>
              <a:t> test!");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dht.begin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loop() {</a:t>
            </a:r>
          </a:p>
          <a:p>
            <a:r>
              <a:rPr lang="en-US" altLang="zh-TW" dirty="0" smtClean="0"/>
              <a:t>  // Wait a few seconds between measurements.</a:t>
            </a:r>
          </a:p>
          <a:p>
            <a:r>
              <a:rPr lang="en-US" altLang="zh-TW" dirty="0" smtClean="0"/>
              <a:t>  delay(2000);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Reading temperature or humidity takes about 250 milliseconds!</a:t>
            </a:r>
          </a:p>
          <a:p>
            <a:r>
              <a:rPr lang="en-US" altLang="zh-TW" dirty="0" smtClean="0"/>
              <a:t>  // Sensor readings may also be up to 2 seconds 'old' (its a very slow sensor)</a:t>
            </a:r>
          </a:p>
          <a:p>
            <a:r>
              <a:rPr lang="en-US" altLang="zh-TW" dirty="0" smtClean="0"/>
              <a:t>  float h = </a:t>
            </a:r>
            <a:r>
              <a:rPr lang="en-US" altLang="zh-TW" dirty="0" err="1" smtClean="0"/>
              <a:t>dht.readHumidity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Celsius (the default)</a:t>
            </a:r>
          </a:p>
          <a:p>
            <a:r>
              <a:rPr lang="en-US" altLang="zh-TW" dirty="0" smtClean="0"/>
              <a:t>  float t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Fahrenheit (</a:t>
            </a:r>
            <a:r>
              <a:rPr lang="en-US" altLang="zh-TW" dirty="0" err="1" smtClean="0"/>
              <a:t>isFahrenheit</a:t>
            </a:r>
            <a:r>
              <a:rPr lang="en-US" altLang="zh-TW" dirty="0" smtClean="0"/>
              <a:t> = true)</a:t>
            </a:r>
          </a:p>
          <a:p>
            <a:r>
              <a:rPr lang="en-US" altLang="zh-TW" dirty="0" smtClean="0"/>
              <a:t>  float f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(true);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Check if any reads failed and exit early (to try again).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isnan</a:t>
            </a:r>
            <a:r>
              <a:rPr lang="en-US" altLang="zh-TW" dirty="0" smtClean="0"/>
              <a:t>(h) || </a:t>
            </a:r>
            <a:r>
              <a:rPr lang="en-US" altLang="zh-TW" dirty="0" err="1" smtClean="0"/>
              <a:t>isnan</a:t>
            </a:r>
            <a:r>
              <a:rPr lang="en-US" altLang="zh-TW" dirty="0" smtClean="0"/>
              <a:t>(t) || </a:t>
            </a:r>
            <a:r>
              <a:rPr lang="en-US" altLang="zh-TW" dirty="0" err="1" smtClean="0"/>
              <a:t>isnan</a:t>
            </a:r>
            <a:r>
              <a:rPr lang="en-US" altLang="zh-TW" dirty="0" smtClean="0"/>
              <a:t>(f))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("Failed to read from DHT sensor!");</a:t>
            </a:r>
          </a:p>
          <a:p>
            <a:r>
              <a:rPr lang="en-US" altLang="zh-TW" dirty="0" smtClean="0"/>
              <a:t>    return;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Compute heat index in Fahrenheit (the default)</a:t>
            </a:r>
          </a:p>
          <a:p>
            <a:r>
              <a:rPr lang="en-US" altLang="zh-TW" dirty="0" smtClean="0"/>
              <a:t>  float </a:t>
            </a:r>
            <a:r>
              <a:rPr lang="en-US" altLang="zh-TW" dirty="0" err="1" smtClean="0"/>
              <a:t>hif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dht.computeHeatIndex</a:t>
            </a:r>
            <a:r>
              <a:rPr lang="en-US" altLang="zh-TW" dirty="0" smtClean="0"/>
              <a:t>(f, h);</a:t>
            </a:r>
          </a:p>
          <a:p>
            <a:r>
              <a:rPr lang="en-US" altLang="zh-TW" dirty="0" smtClean="0"/>
              <a:t>  // Compute heat index in Celsius (</a:t>
            </a:r>
            <a:r>
              <a:rPr lang="en-US" altLang="zh-TW" dirty="0" err="1" smtClean="0"/>
              <a:t>isFahreheit</a:t>
            </a:r>
            <a:r>
              <a:rPr lang="en-US" altLang="zh-TW" dirty="0" smtClean="0"/>
              <a:t> = false)</a:t>
            </a:r>
          </a:p>
          <a:p>
            <a:r>
              <a:rPr lang="en-US" altLang="zh-TW" dirty="0" smtClean="0"/>
              <a:t>  float hic = </a:t>
            </a:r>
            <a:r>
              <a:rPr lang="en-US" altLang="zh-TW" dirty="0" err="1" smtClean="0"/>
              <a:t>dht.computeHeatIndex</a:t>
            </a:r>
            <a:r>
              <a:rPr lang="en-US" altLang="zh-TW" dirty="0" smtClean="0"/>
              <a:t>(t, h, false);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%\t");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*C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*F\t");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("Heat index: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(hic);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*C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hif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 *F");</a:t>
            </a:r>
          </a:p>
          <a:p>
            <a:r>
              <a:rPr lang="en-US" altLang="zh-TW" dirty="0" smtClean="0"/>
              <a:t>}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https://developers.google.com/chart/interactive/docs/gallery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&lt;html&gt;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 &lt;head&gt;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   &lt;script type="text/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javascript</a:t>
            </a:r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" 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src</a:t>
            </a:r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="https://www.gstatic.com/charts/loader.js"&gt;&lt;/script&gt;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   &lt;script type="text/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javascript</a:t>
            </a:r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"&gt;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     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google.charts.load</a:t>
            </a:r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('current', {'packages':['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corechart</a:t>
            </a:r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']});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     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google.charts.setOnLoadCallback</a:t>
            </a:r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(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drawChart</a:t>
            </a:r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);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 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     function 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drawChart</a:t>
            </a:r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() {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       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var</a:t>
            </a:r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data = 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google.visualization.arrayToDataTable</a:t>
            </a:r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([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         ['Year', 'Sales', 'Expenses'],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         ['2004',  1000,      400],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         ['2005',  1170,      460],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         ['2006',  660,       1120],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         ['2007',  1030,      540]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       ]);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 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       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var</a:t>
            </a:r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options = {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         title: 'Company Performance',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         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curveType</a:t>
            </a:r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: 'function',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         legend: { position: 'bottom' }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       };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 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       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var</a:t>
            </a:r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chart = new 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google.visualization.LineChart</a:t>
            </a:r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(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document.getElementById</a:t>
            </a:r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('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curve_chart</a:t>
            </a:r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'));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 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       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chart.draw</a:t>
            </a:r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(data, options);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     }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   &lt;/script&gt;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 &lt;/head&gt;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 &lt;body&gt;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   &lt;div id="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curve_chart</a:t>
            </a:r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" style="width: 900px; height: 500px"&gt;&lt;/div&gt;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 &lt;/body&gt;</a:t>
            </a:r>
            <a:endParaRPr kumimoji="1" lang="zh-TW" altLang="zh-TW" sz="120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&lt;/html&gt;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由下表所示，我們可以了解，必須將『 </a:t>
            </a:r>
            <a:r>
              <a:rPr kumimoji="1" lang="en-US" altLang="zh-TW" sz="1200" u="sng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  <a:hlinkClick r:id="rId3"/>
              </a:rPr>
              <a:t>https://www.gstatic.com/charts/loader.js』</a:t>
            </a:r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 </a:t>
            </a:r>
            <a:r>
              <a:rPr kumimoji="1" lang="zh-TW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的</a:t>
            </a:r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Google </a:t>
            </a:r>
            <a:r>
              <a:rPr kumimoji="1" lang="zh-TW" altLang="zh-TW" sz="120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網路元件的資源載入。</a:t>
            </a:r>
          </a:p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 dirty="0" smtClean="0"/>
          </a:p>
          <a:p>
            <a:r>
              <a:rPr lang="en-US" altLang="zh-TW" dirty="0" smtClean="0"/>
              <a:t>#include &lt;</a:t>
            </a:r>
            <a:r>
              <a:rPr lang="en-US" altLang="zh-TW" dirty="0" err="1" smtClean="0"/>
              <a:t>WiFi.h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#define </a:t>
            </a:r>
            <a:r>
              <a:rPr lang="en-US" altLang="zh-TW" dirty="0" err="1" smtClean="0"/>
              <a:t>delaytime</a:t>
            </a:r>
            <a:r>
              <a:rPr lang="en-US" altLang="zh-TW" dirty="0" smtClean="0"/>
              <a:t> 4000</a:t>
            </a:r>
          </a:p>
          <a:p>
            <a:r>
              <a:rPr lang="en-US" altLang="zh-TW" dirty="0" smtClean="0"/>
              <a:t>#include "</a:t>
            </a:r>
            <a:r>
              <a:rPr lang="en-US" altLang="zh-TW" dirty="0" err="1" smtClean="0"/>
              <a:t>DHT.h</a:t>
            </a:r>
            <a:r>
              <a:rPr lang="en-US" altLang="zh-TW" dirty="0" smtClean="0"/>
              <a:t>"</a:t>
            </a:r>
          </a:p>
          <a:p>
            <a:r>
              <a:rPr lang="en-US" altLang="zh-TW" dirty="0" smtClean="0"/>
              <a:t>#define DHTPIN 8     // what digital pin we're connected to</a:t>
            </a:r>
          </a:p>
          <a:p>
            <a:r>
              <a:rPr lang="en-US" altLang="zh-TW" dirty="0" smtClean="0"/>
              <a:t>//#define DHTTYPE DHT11   // DHT 11</a:t>
            </a:r>
          </a:p>
          <a:p>
            <a:r>
              <a:rPr lang="en-US" altLang="zh-TW" dirty="0" smtClean="0"/>
              <a:t>#define DHTTYPE DHT22   // DHT 22  (AM2302), AM2321</a:t>
            </a:r>
          </a:p>
          <a:p>
            <a:r>
              <a:rPr lang="en-US" altLang="zh-TW" dirty="0" smtClean="0"/>
              <a:t>//#define DHTTYPE DHT21   // DHT 21 (AM2301)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DHT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(DHTPIN, DHTTYPE);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char 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[] = "IOT";     //  your network SSID (name)</a:t>
            </a:r>
          </a:p>
          <a:p>
            <a:r>
              <a:rPr lang="en-US" altLang="zh-TW" dirty="0" smtClean="0"/>
              <a:t>char pass[] = "iot12345";  // your network password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status = WL_IDLE_STATUS;     // the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radio's status</a:t>
            </a:r>
          </a:p>
          <a:p>
            <a:r>
              <a:rPr lang="en-US" altLang="zh-TW" dirty="0" err="1" smtClean="0"/>
              <a:t>IPAddress</a:t>
            </a:r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uint8_t 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[6];</a:t>
            </a:r>
          </a:p>
          <a:p>
            <a:r>
              <a:rPr lang="en-US" altLang="zh-TW" dirty="0" err="1" smtClean="0"/>
              <a:t>WiFiServer</a:t>
            </a:r>
            <a:r>
              <a:rPr lang="en-US" altLang="zh-TW" dirty="0" smtClean="0"/>
              <a:t> server(80);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//-----end of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//  store Temperature data as array</a:t>
            </a:r>
          </a:p>
          <a:p>
            <a:r>
              <a:rPr lang="en-US" altLang="zh-TW" dirty="0" smtClean="0"/>
              <a:t>  #define </a:t>
            </a:r>
            <a:r>
              <a:rPr lang="en-US" altLang="zh-TW" dirty="0" err="1" smtClean="0"/>
              <a:t>MaxData</a:t>
            </a:r>
            <a:r>
              <a:rPr lang="en-US" altLang="zh-TW" dirty="0" smtClean="0"/>
              <a:t>  20 </a:t>
            </a:r>
          </a:p>
          <a:p>
            <a:r>
              <a:rPr lang="en-US" altLang="zh-TW" dirty="0" smtClean="0"/>
              <a:t> float tempdata1[20] ;</a:t>
            </a:r>
          </a:p>
          <a:p>
            <a:r>
              <a:rPr lang="en-US" altLang="zh-TW" dirty="0" smtClean="0"/>
              <a:t> float tempdata2[20] ;</a:t>
            </a:r>
          </a:p>
          <a:p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dataCount</a:t>
            </a:r>
            <a:r>
              <a:rPr lang="en-US" altLang="zh-TW" dirty="0" smtClean="0"/>
              <a:t> = 0 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{</a:t>
            </a:r>
          </a:p>
          <a:p>
            <a:r>
              <a:rPr lang="en-US" altLang="zh-TW" dirty="0" smtClean="0"/>
              <a:t>	//Initialize serial and wait for port to open: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DHTxx</a:t>
            </a:r>
            <a:r>
              <a:rPr lang="en-US" altLang="zh-TW" dirty="0" smtClean="0"/>
              <a:t> test!");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dht.begin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</a:t>
            </a:r>
          </a:p>
          <a:p>
            <a:r>
              <a:rPr lang="en-US" altLang="zh-TW" dirty="0" smtClean="0"/>
              <a:t>	while (!Serial) {</a:t>
            </a:r>
          </a:p>
          <a:p>
            <a:r>
              <a:rPr lang="en-US" altLang="zh-TW" dirty="0" smtClean="0"/>
              <a:t>		; // wait for serial port to connect. Needed for native USB port only</a:t>
            </a:r>
          </a:p>
          <a:p>
            <a:r>
              <a:rPr lang="en-US" altLang="zh-TW" dirty="0" smtClean="0"/>
              <a:t>	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 ; // get </a:t>
            </a:r>
            <a:r>
              <a:rPr lang="en-US" altLang="zh-TW" dirty="0" err="1" smtClean="0"/>
              <a:t>MacAddress</a:t>
            </a:r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 ;       //Show Mac Address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attempt to connect to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network: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server.begin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you're connected now, so print out the status: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}// END Setup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static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count = 0;</a:t>
            </a:r>
          </a:p>
          <a:p>
            <a:r>
              <a:rPr lang="en-US" altLang="zh-TW" dirty="0" smtClean="0"/>
              <a:t>void loop() {</a:t>
            </a:r>
          </a:p>
          <a:p>
            <a:r>
              <a:rPr lang="en-US" altLang="zh-TW" dirty="0" smtClean="0"/>
              <a:t>  // Reading temperature or humidity takes about 250 milliseconds!</a:t>
            </a:r>
          </a:p>
          <a:p>
            <a:r>
              <a:rPr lang="en-US" altLang="zh-TW" dirty="0" smtClean="0"/>
              <a:t>  // Sensor readings may also be up to 2 seconds 'old' (its a very slow sensor)</a:t>
            </a:r>
          </a:p>
          <a:p>
            <a:r>
              <a:rPr lang="en-US" altLang="zh-TW" dirty="0" smtClean="0"/>
              <a:t>  float h = </a:t>
            </a:r>
            <a:r>
              <a:rPr lang="en-US" altLang="zh-TW" dirty="0" err="1" smtClean="0"/>
              <a:t>dht.readHumidity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Celsius (the default)</a:t>
            </a:r>
          </a:p>
          <a:p>
            <a:r>
              <a:rPr lang="en-US" altLang="zh-TW" dirty="0" smtClean="0"/>
              <a:t>  float t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Fahrenheit (</a:t>
            </a:r>
            <a:r>
              <a:rPr lang="en-US" altLang="zh-TW" dirty="0" err="1" smtClean="0"/>
              <a:t>isFahrenheit</a:t>
            </a:r>
            <a:r>
              <a:rPr lang="en-US" altLang="zh-TW" dirty="0" smtClean="0"/>
              <a:t> = true)</a:t>
            </a:r>
          </a:p>
          <a:p>
            <a:r>
              <a:rPr lang="en-US" altLang="zh-TW" dirty="0" smtClean="0"/>
              <a:t>  float f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(true);</a:t>
            </a:r>
          </a:p>
          <a:p>
            <a:r>
              <a:rPr lang="en-US" altLang="zh-TW" dirty="0" smtClean="0"/>
              <a:t>    tempdata1[</a:t>
            </a:r>
            <a:r>
              <a:rPr lang="en-US" altLang="zh-TW" dirty="0" err="1" smtClean="0"/>
              <a:t>dataCount</a:t>
            </a:r>
            <a:r>
              <a:rPr lang="en-US" altLang="zh-TW" dirty="0" smtClean="0"/>
              <a:t>] = t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dataCount</a:t>
            </a:r>
            <a:r>
              <a:rPr lang="en-US" altLang="zh-TW" dirty="0" smtClean="0"/>
              <a:t>++  ;</a:t>
            </a:r>
          </a:p>
          <a:p>
            <a:r>
              <a:rPr lang="en-US" altLang="zh-TW" dirty="0" smtClean="0"/>
              <a:t>    if  (</a:t>
            </a:r>
            <a:r>
              <a:rPr lang="en-US" altLang="zh-TW" dirty="0" err="1" smtClean="0"/>
              <a:t>dataCount</a:t>
            </a:r>
            <a:r>
              <a:rPr lang="en-US" altLang="zh-TW" dirty="0" smtClean="0"/>
              <a:t> &gt;= </a:t>
            </a:r>
            <a:r>
              <a:rPr lang="en-US" altLang="zh-TW" dirty="0" err="1" smtClean="0"/>
              <a:t>MaxData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floatArrayCopy</a:t>
            </a:r>
            <a:r>
              <a:rPr lang="en-US" altLang="zh-TW" dirty="0" smtClean="0"/>
              <a:t>(tempdata1,tempdata2,MaxData)  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dataCount</a:t>
            </a:r>
            <a:r>
              <a:rPr lang="en-US" altLang="zh-TW" dirty="0" smtClean="0"/>
              <a:t> = 0 ;</a:t>
            </a:r>
          </a:p>
          <a:p>
            <a:r>
              <a:rPr lang="en-US" altLang="zh-TW" dirty="0" smtClean="0"/>
              <a:t>            // data is </a:t>
            </a:r>
            <a:r>
              <a:rPr lang="en-US" altLang="zh-TW" dirty="0" err="1" smtClean="0"/>
              <a:t>fulled</a:t>
            </a:r>
            <a:r>
              <a:rPr lang="en-US" altLang="zh-TW" dirty="0" smtClean="0"/>
              <a:t> and copy into </a:t>
            </a:r>
            <a:r>
              <a:rPr lang="en-US" altLang="zh-TW" dirty="0" err="1" smtClean="0"/>
              <a:t>showarray</a:t>
            </a:r>
            <a:endParaRPr lang="en-US" altLang="zh-TW" dirty="0" smtClean="0"/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//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code here&gt;=</a:t>
            </a:r>
          </a:p>
          <a:p>
            <a:r>
              <a:rPr lang="en-US" altLang="zh-TW" dirty="0" smtClean="0"/>
              <a:t>  // listen for incoming clients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WiFiClient</a:t>
            </a:r>
            <a:r>
              <a:rPr lang="en-US" altLang="zh-TW" dirty="0" smtClean="0"/>
              <a:t> client = </a:t>
            </a:r>
            <a:r>
              <a:rPr lang="en-US" altLang="zh-TW" dirty="0" err="1" smtClean="0"/>
              <a:t>server.available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(client)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("Now Someone Access </a:t>
            </a:r>
            <a:r>
              <a:rPr lang="en-US" altLang="zh-TW" dirty="0" err="1" smtClean="0"/>
              <a:t>WebServer</a:t>
            </a:r>
            <a:r>
              <a:rPr lang="en-US" altLang="zh-TW" dirty="0" smtClean="0"/>
              <a:t>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("new client");</a:t>
            </a:r>
          </a:p>
          <a:p>
            <a:r>
              <a:rPr lang="en-US" altLang="zh-TW" dirty="0" smtClean="0"/>
              <a:t>    // an http request ends with a blank line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while (</a:t>
            </a:r>
            <a:r>
              <a:rPr lang="en-US" altLang="zh-TW" dirty="0" err="1" smtClean="0"/>
              <a:t>client.connected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{</a:t>
            </a:r>
          </a:p>
          <a:p>
            <a:r>
              <a:rPr lang="en-US" altLang="zh-TW" dirty="0" smtClean="0"/>
              <a:t>      if (</a:t>
            </a:r>
            <a:r>
              <a:rPr lang="en-US" altLang="zh-TW" dirty="0" err="1" smtClean="0"/>
              <a:t>client.available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  {</a:t>
            </a:r>
          </a:p>
          <a:p>
            <a:r>
              <a:rPr lang="en-US" altLang="zh-TW" dirty="0" smtClean="0"/>
              <a:t>        char c = </a:t>
            </a:r>
            <a:r>
              <a:rPr lang="en-US" altLang="zh-TW" dirty="0" err="1" smtClean="0"/>
              <a:t>client.read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</a:t>
            </a:r>
            <a:r>
              <a:rPr lang="en-US" altLang="zh-TW" dirty="0" err="1" smtClean="0"/>
              <a:t>Serial.write</a:t>
            </a:r>
            <a:r>
              <a:rPr lang="en-US" altLang="zh-TW" dirty="0" smtClean="0"/>
              <a:t>(c);</a:t>
            </a:r>
          </a:p>
          <a:p>
            <a:r>
              <a:rPr lang="en-US" altLang="zh-TW" dirty="0" smtClean="0"/>
              <a:t>        // if you've gotten to the end of the line (received a newline</a:t>
            </a:r>
          </a:p>
          <a:p>
            <a:r>
              <a:rPr lang="en-US" altLang="zh-TW" dirty="0" smtClean="0"/>
              <a:t>        // character) and the line is blank, the http request has ended,</a:t>
            </a:r>
          </a:p>
          <a:p>
            <a:r>
              <a:rPr lang="en-US" altLang="zh-TW" dirty="0" smtClean="0"/>
              <a:t>        // so you can send a reply</a:t>
            </a:r>
          </a:p>
          <a:p>
            <a:r>
              <a:rPr lang="en-US" altLang="zh-TW" dirty="0" smtClean="0"/>
              <a:t>        if (c == '\n' &amp;&amp;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send a standard http response header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("HTTP/1.1 200 OK");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("Content-Type: text/html");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("Connection: close");  // the connection will be closed after completion of the response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("Refresh: 5");  // refresh the page automatically every 5 sec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("&lt;!DOCTYPE HTML&gt;");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("&lt;html&gt;");</a:t>
            </a:r>
          </a:p>
          <a:p>
            <a:r>
              <a:rPr lang="en-US" altLang="zh-TW" dirty="0" smtClean="0"/>
              <a:t>          // output the value of each analog input pin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 &lt;head&gt;");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 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 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='https://www.gstatic.com/charts/loader.js'&gt;&lt;/script&gt;");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 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google.charts.load</a:t>
            </a:r>
            <a:r>
              <a:rPr lang="en-US" altLang="zh-TW" dirty="0" smtClean="0"/>
              <a:t>('current', {'packages':['</a:t>
            </a:r>
            <a:r>
              <a:rPr lang="en-US" altLang="zh-TW" dirty="0" err="1" smtClean="0"/>
              <a:t>corechart</a:t>
            </a:r>
            <a:r>
              <a:rPr lang="en-US" altLang="zh-TW" dirty="0" smtClean="0"/>
              <a:t>']});");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google.charts.setOnLoadCallback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 function 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() {");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data = </a:t>
            </a:r>
            <a:r>
              <a:rPr lang="en-US" altLang="zh-TW" dirty="0" err="1" smtClean="0"/>
              <a:t>google.visualization.arrayToDataTable</a:t>
            </a:r>
            <a:r>
              <a:rPr lang="en-US" altLang="zh-TW" dirty="0" smtClean="0"/>
              <a:t>([['Time', 'Temperature']," );</a:t>
            </a:r>
          </a:p>
          <a:p>
            <a:r>
              <a:rPr lang="en-US" altLang="zh-TW" dirty="0" smtClean="0"/>
              <a:t>          for 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= 0 ;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&lt;</a:t>
            </a:r>
            <a:r>
              <a:rPr lang="en-US" altLang="zh-TW" dirty="0" err="1" smtClean="0"/>
              <a:t>MaxData</a:t>
            </a:r>
            <a:r>
              <a:rPr lang="en-US" altLang="zh-TW" dirty="0" smtClean="0"/>
              <a:t>;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++)</a:t>
            </a:r>
          </a:p>
          <a:p>
            <a:r>
              <a:rPr lang="en-US" altLang="zh-TW" dirty="0" smtClean="0"/>
              <a:t>            {</a:t>
            </a:r>
          </a:p>
          <a:p>
            <a:r>
              <a:rPr lang="en-US" altLang="zh-TW" dirty="0" smtClean="0"/>
              <a:t>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("['") ;</a:t>
            </a:r>
          </a:p>
          <a:p>
            <a:r>
              <a:rPr lang="en-US" altLang="zh-TW" dirty="0" smtClean="0"/>
              <a:t>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("',") ;</a:t>
            </a:r>
          </a:p>
          <a:p>
            <a:r>
              <a:rPr lang="en-US" altLang="zh-TW" dirty="0" smtClean="0"/>
              <a:t>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(tempdata2[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]);</a:t>
            </a:r>
          </a:p>
          <a:p>
            <a:r>
              <a:rPr lang="en-US" altLang="zh-TW" dirty="0" smtClean="0"/>
              <a:t>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("]") ;</a:t>
            </a:r>
          </a:p>
          <a:p>
            <a:r>
              <a:rPr lang="en-US" altLang="zh-TW" dirty="0" smtClean="0"/>
              <a:t>                  if (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&lt; (</a:t>
            </a:r>
            <a:r>
              <a:rPr lang="en-US" altLang="zh-TW" dirty="0" err="1" smtClean="0"/>
              <a:t>MaxData</a:t>
            </a:r>
            <a:r>
              <a:rPr lang="en-US" altLang="zh-TW" dirty="0" smtClean="0"/>
              <a:t> -1))</a:t>
            </a:r>
          </a:p>
          <a:p>
            <a:r>
              <a:rPr lang="en-US" altLang="zh-TW" dirty="0" smtClean="0"/>
              <a:t>                    {</a:t>
            </a:r>
          </a:p>
          <a:p>
            <a:r>
              <a:rPr lang="en-US" altLang="zh-TW" dirty="0" smtClean="0"/>
              <a:t>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(",") ;</a:t>
            </a:r>
          </a:p>
          <a:p>
            <a:r>
              <a:rPr lang="en-US" altLang="zh-TW" dirty="0" smtClean="0"/>
              <a:t>                    }</a:t>
            </a:r>
          </a:p>
          <a:p>
            <a:r>
              <a:rPr lang="en-US" altLang="zh-TW" dirty="0" smtClean="0"/>
              <a:t>                }</a:t>
            </a:r>
          </a:p>
          <a:p>
            <a:r>
              <a:rPr lang="en-US" altLang="zh-TW" dirty="0" smtClean="0"/>
              <a:t>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("]);");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options = {title: '</a:t>
            </a:r>
            <a:r>
              <a:rPr lang="zh-TW" altLang="en-US" dirty="0" smtClean="0"/>
              <a:t>目前溫度</a:t>
            </a:r>
            <a:r>
              <a:rPr lang="en-US" altLang="zh-TW" dirty="0" smtClean="0"/>
              <a:t>',</a:t>
            </a:r>
            <a:r>
              <a:rPr lang="en-US" altLang="zh-TW" dirty="0" err="1" smtClean="0"/>
              <a:t>curveType</a:t>
            </a:r>
            <a:r>
              <a:rPr lang="en-US" altLang="zh-TW" dirty="0" smtClean="0"/>
              <a:t>: '</a:t>
            </a:r>
            <a:r>
              <a:rPr lang="en-US" altLang="zh-TW" dirty="0" err="1" smtClean="0"/>
              <a:t>function',legend</a:t>
            </a:r>
            <a:r>
              <a:rPr lang="en-US" altLang="zh-TW" dirty="0" smtClean="0"/>
              <a:t>: { position: 'bottom' }};");</a:t>
            </a:r>
          </a:p>
          <a:p>
            <a:r>
              <a:rPr lang="en-US" altLang="zh-TW" dirty="0" smtClean="0"/>
              <a:t>          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chart = new </a:t>
            </a:r>
            <a:r>
              <a:rPr lang="en-US" altLang="zh-TW" dirty="0" err="1" smtClean="0"/>
              <a:t>google.visualization.LineChart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document.getElementById</a:t>
            </a:r>
            <a:r>
              <a:rPr lang="en-US" altLang="zh-TW" dirty="0" smtClean="0"/>
              <a:t>('</a:t>
            </a:r>
            <a:r>
              <a:rPr lang="en-US" altLang="zh-TW" dirty="0" err="1" smtClean="0"/>
              <a:t>curve_chart</a:t>
            </a:r>
            <a:r>
              <a:rPr lang="en-US" altLang="zh-TW" dirty="0" smtClean="0"/>
              <a:t>'));");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chart.draw</a:t>
            </a:r>
            <a:r>
              <a:rPr lang="en-US" altLang="zh-TW" dirty="0" smtClean="0"/>
              <a:t>(data, options);");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("}");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("&lt;meta charset='utf-8'&gt;");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("&lt;body&gt;");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("&lt;div id='</a:t>
            </a:r>
            <a:r>
              <a:rPr lang="en-US" altLang="zh-TW" dirty="0" err="1" smtClean="0"/>
              <a:t>curve_chart</a:t>
            </a:r>
            <a:r>
              <a:rPr lang="en-US" altLang="zh-TW" dirty="0" smtClean="0"/>
              <a:t>' style='width: 1200px; height: 500px'&gt;&lt;/div&gt;");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("Now(") 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dataCount</a:t>
            </a:r>
            <a:r>
              <a:rPr lang="en-US" altLang="zh-TW" dirty="0" smtClean="0"/>
              <a:t>) 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)&lt;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&gt;  ") ;</a:t>
            </a:r>
          </a:p>
          <a:p>
            <a:r>
              <a:rPr lang="en-US" altLang="zh-TW" dirty="0" smtClean="0"/>
              <a:t>          for 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=0 ;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&lt;</a:t>
            </a:r>
            <a:r>
              <a:rPr lang="en-US" altLang="zh-TW" dirty="0" err="1" smtClean="0"/>
              <a:t>MaxData</a:t>
            </a:r>
            <a:r>
              <a:rPr lang="en-US" altLang="zh-TW" dirty="0" smtClean="0"/>
              <a:t> ;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++)</a:t>
            </a:r>
          </a:p>
          <a:p>
            <a:r>
              <a:rPr lang="en-US" altLang="zh-TW" dirty="0" smtClean="0"/>
              <a:t>            {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) 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("/") 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(tempdata1[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]) 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,  ") 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        }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("&lt;/body&gt;");</a:t>
            </a:r>
          </a:p>
          <a:p>
            <a:r>
              <a:rPr lang="en-US" altLang="zh-TW" dirty="0" smtClean="0"/>
              <a:t>          /*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("*C   and 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("*F  (end)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 /&gt;");</a:t>
            </a:r>
          </a:p>
          <a:p>
            <a:r>
              <a:rPr lang="en-US" altLang="zh-TW" dirty="0" smtClean="0"/>
              <a:t>          */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("&lt;/html&gt;");</a:t>
            </a:r>
          </a:p>
          <a:p>
            <a:r>
              <a:rPr lang="en-US" altLang="zh-TW" dirty="0" smtClean="0"/>
              <a:t>          break;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  if (c == '\n')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you're starting a new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    } else if (c != '\r')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you've gotten a character on the current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false;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}</a:t>
            </a:r>
          </a:p>
          <a:p>
            <a:r>
              <a:rPr lang="en-US" altLang="zh-TW" dirty="0" smtClean="0"/>
              <a:t>    }</a:t>
            </a:r>
          </a:p>
          <a:p>
            <a:r>
              <a:rPr lang="en-US" altLang="zh-TW" dirty="0" smtClean="0"/>
              <a:t>    // give the web browser time to receive the data</a:t>
            </a:r>
          </a:p>
          <a:p>
            <a:r>
              <a:rPr lang="en-US" altLang="zh-TW" dirty="0" smtClean="0"/>
              <a:t>    delay(1);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close the connection: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client.stop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("client </a:t>
            </a:r>
            <a:r>
              <a:rPr lang="en-US" altLang="zh-TW" dirty="0" err="1" smtClean="0"/>
              <a:t>disonnected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  delay(</a:t>
            </a:r>
            <a:r>
              <a:rPr lang="en-US" altLang="zh-TW" dirty="0" err="1" smtClean="0"/>
              <a:t>delaytime</a:t>
            </a:r>
            <a:r>
              <a:rPr lang="en-US" altLang="zh-TW" dirty="0" smtClean="0"/>
              <a:t>) ;</a:t>
            </a:r>
          </a:p>
          <a:p>
            <a:r>
              <a:rPr lang="en-US" altLang="zh-TW" dirty="0" smtClean="0"/>
              <a:t>} // END Loop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printWifiData</a:t>
            </a:r>
            <a:r>
              <a:rPr lang="en-US" altLang="zh-TW" dirty="0" smtClean="0"/>
              <a:t>() {</a:t>
            </a:r>
          </a:p>
          <a:p>
            <a:r>
              <a:rPr lang="en-US" altLang="zh-TW" dirty="0" smtClean="0"/>
              <a:t>	// print your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shield's IP address: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IPAddress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("IP Address: ");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ip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	// print your MAC address: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 address: ");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[0], HEX);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[1], HEX);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[2], HEX);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[3], HEX);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[4], HEX);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[5], HEX);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void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 {</a:t>
            </a:r>
          </a:p>
          <a:p>
            <a:r>
              <a:rPr lang="en-US" altLang="zh-TW" dirty="0" smtClean="0"/>
              <a:t>    while (status != WL_CONNECTED) {</a:t>
            </a:r>
          </a:p>
          <a:p>
            <a:r>
              <a:rPr lang="en-US" altLang="zh-TW" dirty="0" smtClean="0"/>
              <a:t> 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("Attempting to connect to SSID: ");</a:t>
            </a:r>
          </a:p>
          <a:p>
            <a:r>
              <a:rPr lang="en-US" altLang="zh-TW" dirty="0" smtClean="0"/>
              <a:t>  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  // Connect to WPA/WPA2 network. Change this line if using open or WEP network:</a:t>
            </a:r>
          </a:p>
          <a:p>
            <a:r>
              <a:rPr lang="en-US" altLang="zh-TW" dirty="0" smtClean="0"/>
              <a:t>   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pass);</a:t>
            </a:r>
          </a:p>
          <a:p>
            <a:r>
              <a:rPr lang="en-US" altLang="zh-TW" dirty="0" smtClean="0"/>
              <a:t>      //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</a:p>
          <a:p>
            <a:r>
              <a:rPr lang="en-US" altLang="zh-TW" dirty="0" smtClean="0"/>
              <a:t>      // wait 10 seconds for connection:</a:t>
            </a:r>
          </a:p>
          <a:p>
            <a:r>
              <a:rPr lang="en-US" altLang="zh-TW" dirty="0" smtClean="0"/>
              <a:t>      delay(10000);</a:t>
            </a:r>
          </a:p>
          <a:p>
            <a:r>
              <a:rPr lang="en-US" altLang="zh-TW" dirty="0" smtClean="0"/>
              <a:t>    }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 Success to connect AP:")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 ;</a:t>
            </a:r>
          </a:p>
          <a:p>
            <a:r>
              <a:rPr lang="en-US" altLang="zh-TW" dirty="0" smtClean="0"/>
              <a:t>  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printCurrentNet</a:t>
            </a:r>
            <a:r>
              <a:rPr lang="en-US" altLang="zh-TW" dirty="0" smtClean="0"/>
              <a:t>() {</a:t>
            </a:r>
          </a:p>
          <a:p>
            <a:r>
              <a:rPr lang="en-US" altLang="zh-TW" dirty="0" smtClean="0"/>
              <a:t>	// print the SSID of the network you're attached to: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("SSID: ");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WiFi.SSID</a:t>
            </a:r>
            <a:r>
              <a:rPr lang="en-US" altLang="zh-TW" dirty="0" smtClean="0"/>
              <a:t>());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	// print the MAC address of the router you're attached to:</a:t>
            </a:r>
          </a:p>
          <a:p>
            <a:r>
              <a:rPr lang="en-US" altLang="zh-TW" dirty="0" smtClean="0"/>
              <a:t>	byte </a:t>
            </a:r>
            <a:r>
              <a:rPr lang="en-US" altLang="zh-TW" dirty="0" err="1" smtClean="0"/>
              <a:t>bssid</a:t>
            </a:r>
            <a:r>
              <a:rPr lang="en-US" altLang="zh-TW" dirty="0" smtClean="0"/>
              <a:t>[6];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WiFi.BSSID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bssid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("BSSID: ");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bssid</a:t>
            </a:r>
            <a:r>
              <a:rPr lang="en-US" altLang="zh-TW" dirty="0" smtClean="0"/>
              <a:t>[5], HEX);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bssid</a:t>
            </a:r>
            <a:r>
              <a:rPr lang="en-US" altLang="zh-TW" dirty="0" smtClean="0"/>
              <a:t>[4], HEX);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bssid</a:t>
            </a:r>
            <a:r>
              <a:rPr lang="en-US" altLang="zh-TW" dirty="0" smtClean="0"/>
              <a:t>[3], HEX);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bssid</a:t>
            </a:r>
            <a:r>
              <a:rPr lang="en-US" altLang="zh-TW" dirty="0" smtClean="0"/>
              <a:t>[2], HEX);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bssid</a:t>
            </a:r>
            <a:r>
              <a:rPr lang="en-US" altLang="zh-TW" dirty="0" smtClean="0"/>
              <a:t>[1], HEX);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bssid</a:t>
            </a:r>
            <a:r>
              <a:rPr lang="en-US" altLang="zh-TW" dirty="0" smtClean="0"/>
              <a:t>[0], HEX);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	// print the received signal strength:</a:t>
            </a:r>
          </a:p>
          <a:p>
            <a:r>
              <a:rPr lang="en-US" altLang="zh-TW" dirty="0" smtClean="0"/>
              <a:t>	long </a:t>
            </a:r>
            <a:r>
              <a:rPr lang="en-US" altLang="zh-TW" dirty="0" err="1" smtClean="0"/>
              <a:t>rssi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WiFi.RSSI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("signal strength (RSSI):");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rssi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	// print the encryption type:</a:t>
            </a:r>
          </a:p>
          <a:p>
            <a:r>
              <a:rPr lang="en-US" altLang="zh-TW" dirty="0" smtClean="0"/>
              <a:t>	byte encryption = </a:t>
            </a:r>
            <a:r>
              <a:rPr lang="en-US" altLang="zh-TW" dirty="0" err="1" smtClean="0"/>
              <a:t>WiFi.encryptionType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("Encryption Type:");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(encryption, HEX);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("Get IP is:");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r>
              <a:rPr lang="en-US" altLang="zh-TW" dirty="0" smtClean="0"/>
              <a:t>    // print your subnet mask: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WiFi.subnetMask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NetMask</a:t>
            </a:r>
            <a:r>
              <a:rPr lang="en-US" altLang="zh-TW" dirty="0" smtClean="0"/>
              <a:t>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gateway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WiFi.gatewayIP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("Gateway: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DisConnected</a:t>
            </a:r>
            <a:r>
              <a:rPr lang="en-US" altLang="zh-TW" dirty="0" smtClean="0"/>
              <a:t>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String t1, t2, t3, t4, t5, t6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();    //this method must be used for get MAC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("~");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t1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[0]);</a:t>
            </a:r>
          </a:p>
          <a:p>
            <a:r>
              <a:rPr lang="en-US" altLang="zh-TW" dirty="0" smtClean="0"/>
              <a:t>  t2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[1]);</a:t>
            </a:r>
          </a:p>
          <a:p>
            <a:r>
              <a:rPr lang="en-US" altLang="zh-TW" dirty="0" smtClean="0"/>
              <a:t>  t3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[2]);</a:t>
            </a:r>
          </a:p>
          <a:p>
            <a:r>
              <a:rPr lang="en-US" altLang="zh-TW" dirty="0" smtClean="0"/>
              <a:t>  t4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[3]);</a:t>
            </a:r>
          </a:p>
          <a:p>
            <a:r>
              <a:rPr lang="en-US" altLang="zh-TW" dirty="0" smtClean="0"/>
              <a:t>  t5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[4]);</a:t>
            </a:r>
          </a:p>
          <a:p>
            <a:r>
              <a:rPr lang="en-US" altLang="zh-TW" dirty="0" smtClean="0"/>
              <a:t>  t6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= (t1 + t2 + t3 + t4 + t5 + t6)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r>
              <a:rPr lang="en-US" altLang="zh-TW" dirty="0" smtClean="0"/>
              <a:t>String  print2HEX(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number) 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if (number &gt;= 0 &amp;&amp; number &lt; 16)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String("0") +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floatArrayCopy</a:t>
            </a:r>
            <a:r>
              <a:rPr lang="en-US" altLang="zh-TW" dirty="0" smtClean="0"/>
              <a:t>(float *d1 , float *d2,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cnt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for 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= 0 ;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&lt; </a:t>
            </a:r>
            <a:r>
              <a:rPr lang="en-US" altLang="zh-TW" dirty="0" err="1" smtClean="0"/>
              <a:t>cnt</a:t>
            </a:r>
            <a:r>
              <a:rPr lang="en-US" altLang="zh-TW" dirty="0" smtClean="0"/>
              <a:t>;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++)</a:t>
            </a:r>
          </a:p>
          <a:p>
            <a:r>
              <a:rPr lang="en-US" altLang="zh-TW" dirty="0" smtClean="0"/>
              <a:t>       {</a:t>
            </a:r>
          </a:p>
          <a:p>
            <a:r>
              <a:rPr lang="en-US" altLang="zh-TW" dirty="0" smtClean="0"/>
              <a:t>          *(d2+i) = *(d1+i) ;</a:t>
            </a:r>
          </a:p>
          <a:p>
            <a:r>
              <a:rPr lang="en-US" altLang="zh-TW" dirty="0" smtClean="0"/>
              <a:t>       }</a:t>
            </a:r>
          </a:p>
          <a:p>
            <a:r>
              <a:rPr lang="en-US" altLang="zh-TW" dirty="0" smtClean="0"/>
              <a:t>  }</a:t>
            </a: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56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#include &lt;</a:t>
            </a:r>
            <a:r>
              <a:rPr lang="en-US" altLang="zh-TW" dirty="0" err="1" smtClean="0"/>
              <a:t>WiFi.h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// your network key Index number (needed only for WEP)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//--------------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#include "</a:t>
            </a:r>
            <a:r>
              <a:rPr lang="en-US" altLang="zh-TW" dirty="0" err="1" smtClean="0"/>
              <a:t>DHT.h</a:t>
            </a:r>
            <a:r>
              <a:rPr lang="en-US" altLang="zh-TW" dirty="0" smtClean="0"/>
              <a:t>"</a:t>
            </a:r>
          </a:p>
          <a:p>
            <a:r>
              <a:rPr lang="en-US" altLang="zh-TW" dirty="0" smtClean="0"/>
              <a:t>#define DHTPIN 7     // what digital pin we're connected to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#define DHTTYPE DHT11   // DHT 11</a:t>
            </a:r>
          </a:p>
          <a:p>
            <a:r>
              <a:rPr lang="en-US" altLang="zh-TW" dirty="0" smtClean="0"/>
              <a:t>//#define DHTTYPE DHT22   // DHT 22  (AM2302), AM2321</a:t>
            </a:r>
          </a:p>
          <a:p>
            <a:r>
              <a:rPr lang="en-US" altLang="zh-TW" dirty="0" smtClean="0"/>
              <a:t>//#define DHTTYPE DHT21   // DHT 21 (AM2301)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DHT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(DHTPIN, DHTTYPE);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uint8_t 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[6];</a:t>
            </a:r>
          </a:p>
          <a:p>
            <a:r>
              <a:rPr lang="en-US" altLang="zh-TW" dirty="0" smtClean="0"/>
              <a:t>char 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[] = "BruceSonyC5";      // your network SSID (name)</a:t>
            </a:r>
          </a:p>
          <a:p>
            <a:r>
              <a:rPr lang="en-US" altLang="zh-TW" dirty="0" smtClean="0"/>
              <a:t>char pass[] = "12345678";     // your network password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keyIndex</a:t>
            </a:r>
            <a:r>
              <a:rPr lang="en-US" altLang="zh-TW" dirty="0" smtClean="0"/>
              <a:t> = 0;</a:t>
            </a:r>
          </a:p>
          <a:p>
            <a:r>
              <a:rPr lang="en-US" altLang="zh-TW" dirty="0" err="1" smtClean="0"/>
              <a:t>IPAddress</a:t>
            </a:r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status = WL_IDLE_STATUS;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WiFiServer</a:t>
            </a:r>
            <a:r>
              <a:rPr lang="en-US" altLang="zh-TW" dirty="0" smtClean="0"/>
              <a:t> server(80);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//-----end of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  /*----( SETUP: RUNS ONCE )----*/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DHTxx</a:t>
            </a:r>
            <a:r>
              <a:rPr lang="en-US" altLang="zh-TW" dirty="0" smtClean="0"/>
              <a:t> test!");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dht.begin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 == WL_NO_SHIELD)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 not present");</a:t>
            </a:r>
          </a:p>
          <a:p>
            <a:r>
              <a:rPr lang="en-US" altLang="zh-TW" dirty="0" smtClean="0"/>
              <a:t>    // don't continue:</a:t>
            </a:r>
          </a:p>
          <a:p>
            <a:r>
              <a:rPr lang="en-US" altLang="zh-TW" dirty="0" smtClean="0"/>
              <a:t>    while (true);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WiFi.firmwareVersion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!= "1.1.0")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("Please upgrade the firmware");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 ; // get </a:t>
            </a:r>
            <a:r>
              <a:rPr lang="en-US" altLang="zh-TW" dirty="0" err="1" smtClean="0"/>
              <a:t>MacAddress</a:t>
            </a:r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 ;       //Show Mac Address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attempt to connect to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network: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server.begin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you're connected now, so print out the status: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}// END Setup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static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count = 0;</a:t>
            </a:r>
          </a:p>
          <a:p>
            <a:r>
              <a:rPr lang="en-US" altLang="zh-TW" dirty="0" smtClean="0"/>
              <a:t>void loop()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Reading temperature or humidity takes about 250 milliseconds!</a:t>
            </a:r>
          </a:p>
          <a:p>
            <a:r>
              <a:rPr lang="en-US" altLang="zh-TW" dirty="0" smtClean="0"/>
              <a:t>  // Sensor readings may also be up to 2 seconds 'old' (its a very slow sensor)</a:t>
            </a:r>
          </a:p>
          <a:p>
            <a:r>
              <a:rPr lang="en-US" altLang="zh-TW" dirty="0" smtClean="0"/>
              <a:t>  float h = </a:t>
            </a:r>
            <a:r>
              <a:rPr lang="en-US" altLang="zh-TW" dirty="0" err="1" smtClean="0"/>
              <a:t>dht.readHumidity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Celsius (the default)</a:t>
            </a:r>
          </a:p>
          <a:p>
            <a:r>
              <a:rPr lang="en-US" altLang="zh-TW" dirty="0" smtClean="0"/>
              <a:t>  float t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Fahrenheit (</a:t>
            </a:r>
            <a:r>
              <a:rPr lang="en-US" altLang="zh-TW" dirty="0" err="1" smtClean="0"/>
              <a:t>isFahrenheit</a:t>
            </a:r>
            <a:r>
              <a:rPr lang="en-US" altLang="zh-TW" dirty="0" smtClean="0"/>
              <a:t> = true)</a:t>
            </a:r>
          </a:p>
          <a:p>
            <a:r>
              <a:rPr lang="en-US" altLang="zh-TW" dirty="0" smtClean="0"/>
              <a:t>  float f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(true);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*C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*F\t\n");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code here</a:t>
            </a:r>
          </a:p>
          <a:p>
            <a:r>
              <a:rPr lang="en-US" altLang="zh-TW" dirty="0" smtClean="0"/>
              <a:t>  // listen for incoming clients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WiFiClient</a:t>
            </a:r>
            <a:r>
              <a:rPr lang="en-US" altLang="zh-TW" dirty="0" smtClean="0"/>
              <a:t> client = </a:t>
            </a:r>
            <a:r>
              <a:rPr lang="en-US" altLang="zh-TW" dirty="0" err="1" smtClean="0"/>
              <a:t>server.available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(client)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("Now Someone Access </a:t>
            </a:r>
            <a:r>
              <a:rPr lang="en-US" altLang="zh-TW" dirty="0" err="1" smtClean="0"/>
              <a:t>WebServer</a:t>
            </a:r>
            <a:r>
              <a:rPr lang="en-US" altLang="zh-TW" dirty="0" smtClean="0"/>
              <a:t>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("new client");</a:t>
            </a:r>
          </a:p>
          <a:p>
            <a:r>
              <a:rPr lang="en-US" altLang="zh-TW" dirty="0" smtClean="0"/>
              <a:t>    // an http request ends with a blank line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while (</a:t>
            </a:r>
            <a:r>
              <a:rPr lang="en-US" altLang="zh-TW" dirty="0" err="1" smtClean="0"/>
              <a:t>client.connected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{</a:t>
            </a:r>
          </a:p>
          <a:p>
            <a:r>
              <a:rPr lang="en-US" altLang="zh-TW" dirty="0" smtClean="0"/>
              <a:t>      if (</a:t>
            </a:r>
            <a:r>
              <a:rPr lang="en-US" altLang="zh-TW" dirty="0" err="1" smtClean="0"/>
              <a:t>client.available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  {</a:t>
            </a:r>
          </a:p>
          <a:p>
            <a:r>
              <a:rPr lang="en-US" altLang="zh-TW" dirty="0" smtClean="0"/>
              <a:t>        char c = </a:t>
            </a:r>
            <a:r>
              <a:rPr lang="en-US" altLang="zh-TW" dirty="0" err="1" smtClean="0"/>
              <a:t>client.read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</a:t>
            </a:r>
            <a:r>
              <a:rPr lang="en-US" altLang="zh-TW" dirty="0" err="1" smtClean="0"/>
              <a:t>Serial.write</a:t>
            </a:r>
            <a:r>
              <a:rPr lang="en-US" altLang="zh-TW" dirty="0" smtClean="0"/>
              <a:t>(c);</a:t>
            </a:r>
          </a:p>
          <a:p>
            <a:r>
              <a:rPr lang="en-US" altLang="zh-TW" dirty="0" smtClean="0"/>
              <a:t>        // if you've gotten to the end of the line (received a newline</a:t>
            </a:r>
          </a:p>
          <a:p>
            <a:r>
              <a:rPr lang="en-US" altLang="zh-TW" dirty="0" smtClean="0"/>
              <a:t>        // character) and the line is blank, the http request has ended,</a:t>
            </a:r>
          </a:p>
          <a:p>
            <a:r>
              <a:rPr lang="en-US" altLang="zh-TW" dirty="0" smtClean="0"/>
              <a:t>        // so you can send a reply</a:t>
            </a:r>
          </a:p>
          <a:p>
            <a:r>
              <a:rPr lang="en-US" altLang="zh-TW" dirty="0" smtClean="0"/>
              <a:t>        if (c == '\n' &amp;&amp;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send a standard http response header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("HTTP/1.1 200 OK");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("Content-Type: text/html");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("Connection: close");  // the connection will be closed after completion of the response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("Refresh: 5");  // refresh the page automatically every 5 sec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("&lt;!DOCTYPE HTML&gt;");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("&lt;html&gt;");</a:t>
            </a:r>
          </a:p>
          <a:p>
            <a:r>
              <a:rPr lang="en-US" altLang="zh-TW" dirty="0" smtClean="0"/>
              <a:t>          // output the value of each analog input pin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 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='https://www.gstatic.com/charts/loader.js'&gt;&lt;/script&gt;");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google.charts.load</a:t>
            </a:r>
            <a:r>
              <a:rPr lang="en-US" altLang="zh-TW" dirty="0" smtClean="0"/>
              <a:t>('current', {'packages':['gauge']});");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google.charts.setOnLoadCallback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 function 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() {");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data = </a:t>
            </a:r>
            <a:r>
              <a:rPr lang="en-US" altLang="zh-TW" dirty="0" err="1" smtClean="0"/>
              <a:t>google.visualization.arrayToDataTable</a:t>
            </a:r>
            <a:r>
              <a:rPr lang="en-US" altLang="zh-TW" dirty="0" smtClean="0"/>
              <a:t>([['Label', 'Value'],['hum',");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("],");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("['Temp',");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("],]);");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options = {width: 300, height: 300,redFrom: 70, </a:t>
            </a:r>
            <a:r>
              <a:rPr lang="en-US" altLang="zh-TW" dirty="0" err="1" smtClean="0"/>
              <a:t>redTo</a:t>
            </a:r>
            <a:r>
              <a:rPr lang="en-US" altLang="zh-TW" dirty="0" smtClean="0"/>
              <a:t>: 100,yellowFrom:50, </a:t>
            </a:r>
            <a:r>
              <a:rPr lang="en-US" altLang="zh-TW" dirty="0" err="1" smtClean="0"/>
              <a:t>yellowTo</a:t>
            </a:r>
            <a:r>
              <a:rPr lang="en-US" altLang="zh-TW" dirty="0" smtClean="0"/>
              <a:t>: 70,minorTicks: 5};");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chart = new </a:t>
            </a:r>
            <a:r>
              <a:rPr lang="en-US" altLang="zh-TW" dirty="0" err="1" smtClean="0"/>
              <a:t>google.visualization.Gauge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document.getElementById</a:t>
            </a:r>
            <a:r>
              <a:rPr lang="en-US" altLang="zh-TW" dirty="0" smtClean="0"/>
              <a:t>('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'));");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chart.draw</a:t>
            </a:r>
            <a:r>
              <a:rPr lang="en-US" altLang="zh-TW" dirty="0" smtClean="0"/>
              <a:t>(data, options);");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("}");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("&lt;meta charset='utf-8'&gt;");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("&lt;body&gt;");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("&lt;div id='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 style='width: 300px; height: 300px;'&gt;&lt;/div&gt;");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("&lt;/body&gt;");</a:t>
            </a:r>
          </a:p>
          <a:p>
            <a:r>
              <a:rPr lang="en-US" altLang="zh-TW" dirty="0" smtClean="0"/>
              <a:t>          /*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("*C   and 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("*F  (end)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 /&gt;");</a:t>
            </a:r>
          </a:p>
          <a:p>
            <a:r>
              <a:rPr lang="en-US" altLang="zh-TW" dirty="0" smtClean="0"/>
              <a:t>          */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("&lt;/html&gt;");</a:t>
            </a:r>
          </a:p>
          <a:p>
            <a:r>
              <a:rPr lang="en-US" altLang="zh-TW" dirty="0" smtClean="0"/>
              <a:t>          break;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  if (c == '\n')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you're starting a new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    } else if (c != '\r')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you've gotten a character on the current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false;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}</a:t>
            </a:r>
          </a:p>
          <a:p>
            <a:r>
              <a:rPr lang="en-US" altLang="zh-TW" dirty="0" smtClean="0"/>
              <a:t>    }</a:t>
            </a:r>
          </a:p>
          <a:p>
            <a:r>
              <a:rPr lang="en-US" altLang="zh-TW" dirty="0" smtClean="0"/>
              <a:t>    // give the web browser time to receive the data</a:t>
            </a:r>
          </a:p>
          <a:p>
            <a:r>
              <a:rPr lang="en-US" altLang="zh-TW" dirty="0" smtClean="0"/>
              <a:t>    delay(1);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close the connection: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client.stop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("client </a:t>
            </a:r>
            <a:r>
              <a:rPr lang="en-US" altLang="zh-TW" dirty="0" err="1" smtClean="0"/>
              <a:t>disonnected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  delay(800) ;</a:t>
            </a:r>
          </a:p>
          <a:p>
            <a:r>
              <a:rPr lang="en-US" altLang="zh-TW" dirty="0" smtClean="0"/>
              <a:t>} // END Loop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String t1, t2, t3, t4, t5, t6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();    //this method must be used for get MAC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("~");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t1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[0]);</a:t>
            </a:r>
          </a:p>
          <a:p>
            <a:r>
              <a:rPr lang="en-US" altLang="zh-TW" dirty="0" smtClean="0"/>
              <a:t>  t2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[1]);</a:t>
            </a:r>
          </a:p>
          <a:p>
            <a:r>
              <a:rPr lang="en-US" altLang="zh-TW" dirty="0" smtClean="0"/>
              <a:t>  t3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[2]);</a:t>
            </a:r>
          </a:p>
          <a:p>
            <a:r>
              <a:rPr lang="en-US" altLang="zh-TW" dirty="0" smtClean="0"/>
              <a:t>  t4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[3]);</a:t>
            </a:r>
          </a:p>
          <a:p>
            <a:r>
              <a:rPr lang="en-US" altLang="zh-TW" dirty="0" smtClean="0"/>
              <a:t>  t5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[4]);</a:t>
            </a:r>
          </a:p>
          <a:p>
            <a:r>
              <a:rPr lang="en-US" altLang="zh-TW" dirty="0" smtClean="0"/>
              <a:t>  t6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= (t1 + t2 + t3 + t4 + t5 + t6)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r>
              <a:rPr lang="en-US" altLang="zh-TW" dirty="0" smtClean="0"/>
              <a:t>String  print2HEX(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number) 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if (number &gt;= 0 &amp;&amp; number &lt; 16)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String("0") +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printWifiData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print your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shield's IP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("IP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MAC address:</a:t>
            </a:r>
          </a:p>
          <a:p>
            <a:r>
              <a:rPr lang="en-US" altLang="zh-TW" dirty="0" smtClean="0"/>
              <a:t>  byte mac[6];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(mac);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(mac[5],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(mac[4],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(mac[3],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(mac[2],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(mac[1],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(mac[0], HEX);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subnet mask: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WiFi.subnetMask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NetMask</a:t>
            </a:r>
            <a:r>
              <a:rPr lang="en-US" altLang="zh-TW" dirty="0" smtClean="0"/>
              <a:t>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gateway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WiFi.gatewayIP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("Gateway: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("Get IP is:");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DisConnected</a:t>
            </a:r>
            <a:r>
              <a:rPr lang="en-US" altLang="zh-TW" dirty="0" smtClean="0"/>
              <a:t>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 {</a:t>
            </a:r>
          </a:p>
          <a:p>
            <a:r>
              <a:rPr lang="en-US" altLang="zh-TW" dirty="0" smtClean="0"/>
              <a:t>  while (status != WL_CONNECTED)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("Attempting to connect to SSID: 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// Connect to WPA/WPA2 network. Change this line if using open or WEP network:</a:t>
            </a:r>
          </a:p>
          <a:p>
            <a:r>
              <a:rPr lang="en-US" altLang="zh-TW" dirty="0" smtClean="0"/>
              <a:t> 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pass);</a:t>
            </a:r>
          </a:p>
          <a:p>
            <a:r>
              <a:rPr lang="en-US" altLang="zh-TW" dirty="0" smtClean="0"/>
              <a:t>    //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wait 10 seconds for connection:</a:t>
            </a:r>
          </a:p>
          <a:p>
            <a:r>
              <a:rPr lang="en-US" altLang="zh-TW" dirty="0" smtClean="0"/>
              <a:t>    delay(10000);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 Success to connect AP:")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 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3" name="Picture 2" descr="D:\永忠研究\發表論文\ICASI2017\NQU_LOGO\PPT_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254" y="8640"/>
            <a:ext cx="1721644" cy="41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19" name="Picture 2" descr="D:\永忠研究\發表論文\ICASI2017\NQU_LOGO\PPT_Logo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254" y="8640"/>
            <a:ext cx="1721644" cy="41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  <p:pic>
        <p:nvPicPr>
          <p:cNvPr id="20" name="Picture 2" descr="D:\永忠研究\發表論文\ICASI2017\NQU_LOGO\PPT_Logo.jp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254" y="8640"/>
            <a:ext cx="1721644" cy="41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9184" y="1628800"/>
            <a:ext cx="7344816" cy="2820888"/>
          </a:xfrm>
        </p:spPr>
        <p:txBody>
          <a:bodyPr/>
          <a:lstStyle/>
          <a:p>
            <a:pPr algn="ctr"/>
            <a:r>
              <a:rPr lang="zh-TW" altLang="en-US" sz="4000" dirty="0"/>
              <a:t>國立金門大學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en-US" sz="4000" dirty="0"/>
              <a:t>智慧物聯網實務與應用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zh-TW" altLang="zh-TW" sz="4000" dirty="0"/>
              <a:t/>
            </a:r>
            <a:br>
              <a:rPr lang="zh-TW" altLang="zh-TW" sz="4000" dirty="0"/>
            </a:br>
            <a:r>
              <a:rPr lang="en-US" altLang="zh-TW" sz="2800" dirty="0"/>
              <a:t>Ameba </a:t>
            </a:r>
            <a:r>
              <a:rPr lang="en-US" altLang="zh-TW" sz="2800" dirty="0" smtClean="0"/>
              <a:t>8195AM</a:t>
            </a:r>
            <a:r>
              <a:rPr lang="zh-TW" altLang="en-US" sz="2800" dirty="0" smtClean="0"/>
              <a:t> 溫</a:t>
            </a:r>
            <a:r>
              <a:rPr lang="zh-TW" altLang="en-US" sz="2800" dirty="0"/>
              <a:t>濕度曲線視覺化</a:t>
            </a:r>
            <a:endParaRPr lang="zh-TW" altLang="en-US" sz="24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/>
              <a:t>講師：曹永忠</a:t>
            </a:r>
          </a:p>
          <a:p>
            <a:pPr algn="ctr" eaLnBrk="1" hangingPunct="1"/>
            <a:r>
              <a:rPr lang="zh-TW" altLang="en-US" sz="2400" dirty="0"/>
              <a:t>國立金門大學</a:t>
            </a:r>
            <a:r>
              <a:rPr lang="en-US" altLang="zh-TW" sz="2400" dirty="0"/>
              <a:t>-</a:t>
            </a:r>
            <a:r>
              <a:rPr lang="zh-TW" altLang="en-US" sz="2400" dirty="0"/>
              <a:t>工業工程與管理學系</a:t>
            </a:r>
            <a:endParaRPr lang="en-US" altLang="zh-TW" sz="2400" dirty="0"/>
          </a:p>
          <a:p>
            <a:pPr algn="ctr" eaLnBrk="1" hangingPunct="1"/>
            <a:r>
              <a:rPr lang="zh-TW" altLang="en-US" sz="2200" dirty="0"/>
              <a:t>日期：</a:t>
            </a:r>
            <a:r>
              <a:rPr lang="en-US" altLang="zh-TW" sz="2200" dirty="0"/>
              <a:t>106</a:t>
            </a:r>
            <a:r>
              <a:rPr lang="zh-TW" altLang="en-US" sz="2200" dirty="0"/>
              <a:t>年</a:t>
            </a:r>
            <a:r>
              <a:rPr lang="en-US" altLang="zh-TW" sz="2200" dirty="0"/>
              <a:t>6</a:t>
            </a:r>
            <a:r>
              <a:rPr lang="zh-TW" altLang="en-US" sz="2200" dirty="0"/>
              <a:t>月</a:t>
            </a:r>
            <a:r>
              <a:rPr lang="en-US" altLang="zh-TW" sz="2200" dirty="0"/>
              <a:t>24~25</a:t>
            </a:r>
            <a:r>
              <a:rPr lang="zh-TW" altLang="en-US" sz="2200"/>
              <a:t>日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3684073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563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3561643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系統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754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啟動開發環境</a:t>
            </a:r>
          </a:p>
        </p:txBody>
      </p:sp>
    </p:spTree>
    <p:extLst>
      <p:ext uri="{BB962C8B-B14F-4D97-AF65-F5344CB8AC3E}">
        <p14:creationId xmlns:p14="http://schemas.microsoft.com/office/powerpoint/2010/main" val="41796221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059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EA15293-F6F7-48D9-9DF9-073DFD323F68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059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334338-245B-4D6C-B110-CC0DDF84A70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7" y="1515730"/>
            <a:ext cx="8824342" cy="496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971600" y="2235763"/>
            <a:ext cx="5328592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979712" y="4509120"/>
            <a:ext cx="187220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6464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啟動程式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1619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A0786EB-E4CE-4CE0-908E-6255CC2584D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1620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41D39A-1105-4802-BA67-58BB5F85FB4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5024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352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選擇開發版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2643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8BAE9-92B9-4332-B03F-1BE10437F66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44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A25D131-05B5-45EE-A23E-36760491E7F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88081" cy="443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291408" y="285293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279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確定通訊埠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3667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C374333-210F-48BE-A5DE-6E92057D343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3668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51F560B-C4FA-4C9E-A126-868D3A4A577F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1004"/>
            <a:ext cx="8784976" cy="49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21433" y="4001038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623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4691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B870C25-5BEA-4057-90C3-F867E17E8B60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4692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477007-30F6-4E3D-B336-30FC76C7DC7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2" y="1736675"/>
            <a:ext cx="8016158" cy="45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8" y="3135187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215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716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12214780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Ameba </a:t>
            </a:r>
            <a:r>
              <a:rPr lang="zh-TW" altLang="en-US" dirty="0" smtClean="0"/>
              <a:t>腳位說明</a:t>
            </a:r>
          </a:p>
        </p:txBody>
      </p:sp>
    </p:spTree>
    <p:extLst>
      <p:ext uri="{BB962C8B-B14F-4D97-AF65-F5344CB8AC3E}">
        <p14:creationId xmlns:p14="http://schemas.microsoft.com/office/powerpoint/2010/main" val="396521766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6" name="Picture 2" descr="D:\永忠研究\大學上課\崑山科技大學\105微處理機一\上課內容\程式設計\amebar腳位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46461" y="131912"/>
            <a:ext cx="6674742" cy="65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28236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溫濕度感測元件</a:t>
            </a:r>
          </a:p>
        </p:txBody>
      </p:sp>
    </p:spTree>
    <p:extLst>
      <p:ext uri="{BB962C8B-B14F-4D97-AF65-F5344CB8AC3E}">
        <p14:creationId xmlns:p14="http://schemas.microsoft.com/office/powerpoint/2010/main" val="42530087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溫濕度元件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6" name="Picture 2" descr="D:\永忠研究\大學上課\崑山科技大學\105微處理機一\上課內容\零件圖\DHT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0"/>
            <a:ext cx="6551612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2715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溫濕度模組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8" name="Picture 4" descr="D:\永忠研究\大學上課\崑山科技大學\105微處理機一\上課內容\零件圖\DHT11模組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72816"/>
            <a:ext cx="7904666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36512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溫濕度模組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50" name="Picture 2" descr="D:\永忠研究\大學上課\崑山科技大學\105微處理機一\上課內容\零件圖\DHT11模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659306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15404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DHT</a:t>
            </a:r>
            <a:r>
              <a:rPr lang="zh-TW" altLang="en-US" b="1" dirty="0" smtClean="0">
                <a:solidFill>
                  <a:srgbClr val="E56700"/>
                </a:solidFill>
              </a:rPr>
              <a:t>連接電路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Picture 2" descr="D:\永忠研究\大學上課\崑山科技大學\105微處理機一\上課內容\電路圖\基本電路_DHT11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1381125"/>
            <a:ext cx="625792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304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Coding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960103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讀取溫濕度資料</a:t>
            </a:r>
          </a:p>
        </p:txBody>
      </p:sp>
    </p:spTree>
    <p:extLst>
      <p:ext uri="{BB962C8B-B14F-4D97-AF65-F5344CB8AC3E}">
        <p14:creationId xmlns:p14="http://schemas.microsoft.com/office/powerpoint/2010/main" val="37922321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err="1" smtClean="0">
                <a:solidFill>
                  <a:srgbClr val="E56700"/>
                </a:solidFill>
              </a:rPr>
              <a:t>DHTtESTER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2" y="1416850"/>
            <a:ext cx="8616867" cy="484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76224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753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/>
              <a:t>DHT11_Pin7_WIFI_Server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#include "</a:t>
            </a:r>
            <a:r>
              <a:rPr lang="en-US" altLang="zh-TW" dirty="0" err="1"/>
              <a:t>DHT.h</a:t>
            </a:r>
            <a:r>
              <a:rPr lang="en-US" altLang="zh-TW" dirty="0"/>
              <a:t>"</a:t>
            </a:r>
          </a:p>
          <a:p>
            <a:endParaRPr lang="en-US" altLang="zh-TW" dirty="0"/>
          </a:p>
          <a:p>
            <a:r>
              <a:rPr lang="en-US" altLang="zh-TW" dirty="0"/>
              <a:t>#define DHTPIN 2     // what digital pin we're connected to</a:t>
            </a:r>
          </a:p>
          <a:p>
            <a:endParaRPr lang="en-US" altLang="zh-TW" dirty="0"/>
          </a:p>
          <a:p>
            <a:r>
              <a:rPr lang="en-US" altLang="zh-TW" dirty="0"/>
              <a:t>// Uncomment whatever type you're using!</a:t>
            </a:r>
          </a:p>
          <a:p>
            <a:r>
              <a:rPr lang="en-US" altLang="zh-TW" dirty="0"/>
              <a:t>//#define DHTTYPE DHT11   // DHT 11</a:t>
            </a:r>
          </a:p>
          <a:p>
            <a:r>
              <a:rPr lang="en-US" altLang="zh-TW" dirty="0"/>
              <a:t>#define DHTTYPE DHT22   // DHT 22  (AM2302), AM2321</a:t>
            </a:r>
          </a:p>
          <a:p>
            <a:r>
              <a:rPr lang="en-US" altLang="zh-TW" dirty="0"/>
              <a:t>//#define DHTTYPE DHT21   // DHT 21 (AM2301)</a:t>
            </a:r>
          </a:p>
        </p:txBody>
      </p:sp>
    </p:spTree>
    <p:extLst>
      <p:ext uri="{BB962C8B-B14F-4D97-AF65-F5344CB8AC3E}">
        <p14:creationId xmlns:p14="http://schemas.microsoft.com/office/powerpoint/2010/main" val="128090846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152426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監控畫面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7" name="圖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632848" cy="505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5384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 如何視覺化</a:t>
            </a:r>
          </a:p>
        </p:txBody>
      </p:sp>
    </p:spTree>
    <p:extLst>
      <p:ext uri="{BB962C8B-B14F-4D97-AF65-F5344CB8AC3E}">
        <p14:creationId xmlns:p14="http://schemas.microsoft.com/office/powerpoint/2010/main" val="13374231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</a:t>
            </a:r>
            <a:r>
              <a:rPr lang="en-US" altLang="zh-TW" b="1" dirty="0" smtClean="0">
                <a:solidFill>
                  <a:srgbClr val="E56700"/>
                </a:solidFill>
              </a:rPr>
              <a:t>Google Developer</a:t>
            </a:r>
            <a:r>
              <a:rPr lang="zh-TW" altLang="en-US" b="1" dirty="0" smtClean="0">
                <a:solidFill>
                  <a:srgbClr val="E56700"/>
                </a:solidFill>
              </a:rPr>
              <a:t>資源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6" name="圖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493" y="1284524"/>
            <a:ext cx="4738370" cy="540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4815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936402"/>
          </a:xfrm>
        </p:spPr>
        <p:txBody>
          <a:bodyPr/>
          <a:lstStyle/>
          <a:p>
            <a:pPr algn="ctr"/>
            <a:r>
              <a:rPr lang="zh-TW" altLang="zh-TW" b="1" dirty="0"/>
              <a:t>使用</a:t>
            </a:r>
            <a:r>
              <a:rPr lang="en-US" altLang="zh-TW" b="1" dirty="0"/>
              <a:t>Line Chart</a:t>
            </a:r>
            <a:r>
              <a:rPr lang="zh-TW" altLang="zh-TW" b="1" dirty="0"/>
              <a:t>視覺化技術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6" name="圖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073" y="1137126"/>
            <a:ext cx="2319020" cy="555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5601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936402"/>
          </a:xfrm>
        </p:spPr>
        <p:txBody>
          <a:bodyPr/>
          <a:lstStyle/>
          <a:p>
            <a:pPr algn="ctr"/>
            <a:r>
              <a:rPr lang="zh-TW" altLang="zh-TW" b="1" dirty="0"/>
              <a:t>使用</a:t>
            </a:r>
            <a:r>
              <a:rPr lang="en-US" altLang="zh-TW" b="1" dirty="0"/>
              <a:t>Line Chart</a:t>
            </a:r>
            <a:r>
              <a:rPr lang="zh-TW" altLang="zh-TW" b="1" dirty="0"/>
              <a:t>視覺化技術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6" name="圖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073" y="1137126"/>
            <a:ext cx="2319020" cy="555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33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936402"/>
          </a:xfrm>
        </p:spPr>
        <p:txBody>
          <a:bodyPr/>
          <a:lstStyle/>
          <a:p>
            <a:pPr algn="ctr"/>
            <a:r>
              <a:rPr lang="zh-TW" altLang="zh-TW" b="1" dirty="0"/>
              <a:t>使用</a:t>
            </a:r>
            <a:r>
              <a:rPr lang="en-US" altLang="zh-TW" b="1" dirty="0"/>
              <a:t>Line Chart</a:t>
            </a:r>
            <a:r>
              <a:rPr lang="zh-TW" altLang="zh-TW" b="1" dirty="0"/>
              <a:t>視覺化技術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7" name="圖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8760"/>
            <a:ext cx="8196638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33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/>
              <a:t>Line Chart</a:t>
            </a:r>
            <a:r>
              <a:rPr lang="zh-TW" altLang="zh-TW" b="1" dirty="0"/>
              <a:t>視覺化</a:t>
            </a:r>
            <a:r>
              <a:rPr lang="zh-TW" altLang="en-US" b="1" dirty="0" smtClean="0"/>
              <a:t>重點</a:t>
            </a:r>
            <a:r>
              <a:rPr lang="zh-TW" altLang="en-US" b="1" dirty="0" smtClean="0"/>
              <a:t>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dirty="0"/>
              <a:t> &lt;script type="text/</a:t>
            </a:r>
            <a:r>
              <a:rPr lang="en-US" altLang="zh-TW" dirty="0" err="1"/>
              <a:t>javascript</a:t>
            </a:r>
            <a:r>
              <a:rPr lang="en-US" altLang="zh-TW" dirty="0"/>
              <a:t>" </a:t>
            </a:r>
            <a:r>
              <a:rPr lang="en-US" altLang="zh-TW" dirty="0" err="1"/>
              <a:t>src</a:t>
            </a:r>
            <a:r>
              <a:rPr lang="en-US" altLang="zh-TW" dirty="0"/>
              <a:t>="https://www.gstatic.com/charts/loader.js"&gt;&lt;/script&gt;</a:t>
            </a:r>
            <a:endParaRPr lang="zh-TW" altLang="zh-TW" dirty="0"/>
          </a:p>
          <a:p>
            <a:r>
              <a:rPr lang="en-US" altLang="zh-TW" dirty="0"/>
              <a:t>    &lt;script type="text/</a:t>
            </a:r>
            <a:r>
              <a:rPr lang="en-US" altLang="zh-TW" dirty="0" err="1"/>
              <a:t>javascript</a:t>
            </a:r>
            <a:r>
              <a:rPr lang="en-US" altLang="zh-TW" dirty="0"/>
              <a:t>"&gt;</a:t>
            </a:r>
            <a:endParaRPr lang="zh-TW" altLang="zh-TW" dirty="0"/>
          </a:p>
          <a:p>
            <a:r>
              <a:rPr lang="en-US" altLang="zh-TW" dirty="0"/>
              <a:t>      </a:t>
            </a:r>
            <a:r>
              <a:rPr lang="en-US" altLang="zh-TW" dirty="0" err="1"/>
              <a:t>google.charts.load</a:t>
            </a:r>
            <a:r>
              <a:rPr lang="en-US" altLang="zh-TW" dirty="0"/>
              <a:t>('current', {'packages':['</a:t>
            </a:r>
            <a:r>
              <a:rPr lang="en-US" altLang="zh-TW" dirty="0" err="1"/>
              <a:t>corechart</a:t>
            </a:r>
            <a:r>
              <a:rPr lang="en-US" altLang="zh-TW" dirty="0"/>
              <a:t>']});</a:t>
            </a:r>
            <a:endParaRPr lang="zh-TW" altLang="zh-TW" dirty="0"/>
          </a:p>
          <a:p>
            <a:r>
              <a:rPr lang="en-US" altLang="zh-TW" dirty="0"/>
              <a:t>      </a:t>
            </a:r>
            <a:r>
              <a:rPr lang="en-US" altLang="zh-TW" dirty="0" err="1"/>
              <a:t>google.charts.setOnLoadCallback</a:t>
            </a:r>
            <a:r>
              <a:rPr lang="en-US" altLang="zh-TW" dirty="0"/>
              <a:t>(</a:t>
            </a:r>
            <a:r>
              <a:rPr lang="en-US" altLang="zh-TW" dirty="0" err="1"/>
              <a:t>drawChart</a:t>
            </a:r>
            <a:r>
              <a:rPr lang="en-US" altLang="zh-TW" dirty="0"/>
              <a:t>);</a:t>
            </a:r>
            <a:endParaRPr lang="zh-TW" altLang="zh-TW" dirty="0"/>
          </a:p>
          <a:p>
            <a:r>
              <a:rPr lang="en-US" altLang="zh-TW" dirty="0"/>
              <a:t> </a:t>
            </a:r>
            <a:endParaRPr lang="zh-TW" altLang="zh-TW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48618" y="460837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kern="0" dirty="0" smtClean="0"/>
              <a:t>使用</a:t>
            </a:r>
            <a:r>
              <a:rPr lang="en-US" altLang="zh-TW" kern="0" dirty="0" smtClean="0"/>
              <a:t>Google </a:t>
            </a:r>
            <a:r>
              <a:rPr lang="zh-TW" altLang="en-US" kern="0" dirty="0" smtClean="0"/>
              <a:t>資源</a:t>
            </a:r>
            <a:endParaRPr lang="en-US" altLang="zh-TW" kern="0" dirty="0" smtClean="0"/>
          </a:p>
          <a:p>
            <a:pPr>
              <a:defRPr/>
            </a:pPr>
            <a:r>
              <a:rPr lang="zh-TW" altLang="en-US" kern="0" dirty="0" smtClean="0"/>
              <a:t>載入</a:t>
            </a:r>
            <a:r>
              <a:rPr lang="en-US" altLang="zh-TW" kern="0" dirty="0" smtClean="0"/>
              <a:t>Google</a:t>
            </a:r>
            <a:r>
              <a:rPr lang="zh-TW" altLang="en-US" kern="0" dirty="0" smtClean="0"/>
              <a:t> </a:t>
            </a:r>
            <a:r>
              <a:rPr lang="en-US" altLang="zh-TW" kern="0" dirty="0"/>
              <a:t>Chart</a:t>
            </a:r>
            <a:r>
              <a:rPr lang="en-US" altLang="zh-TW" kern="0" dirty="0" smtClean="0"/>
              <a:t> </a:t>
            </a:r>
            <a:r>
              <a:rPr lang="zh-TW" altLang="en-US" kern="0" dirty="0"/>
              <a:t>資源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25917825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/>
              <a:t>Line Chart</a:t>
            </a:r>
            <a:r>
              <a:rPr lang="zh-TW" altLang="zh-TW" b="1" dirty="0"/>
              <a:t>視覺化</a:t>
            </a:r>
            <a:r>
              <a:rPr lang="zh-TW" altLang="en-US" b="1" dirty="0" smtClean="0"/>
              <a:t>重點</a:t>
            </a:r>
            <a:r>
              <a:rPr lang="zh-TW" altLang="en-US" b="1" dirty="0" smtClean="0"/>
              <a:t>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dirty="0"/>
              <a:t> function </a:t>
            </a:r>
            <a:r>
              <a:rPr lang="en-US" altLang="zh-TW" dirty="0" err="1"/>
              <a:t>drawChart</a:t>
            </a:r>
            <a:r>
              <a:rPr lang="en-US" altLang="zh-TW" dirty="0"/>
              <a:t>() {</a:t>
            </a:r>
            <a:endParaRPr lang="zh-TW" altLang="zh-TW" dirty="0"/>
          </a:p>
          <a:p>
            <a:r>
              <a:rPr lang="en-US" altLang="zh-TW" dirty="0"/>
              <a:t>        </a:t>
            </a:r>
            <a:r>
              <a:rPr lang="en-US" altLang="zh-TW" dirty="0" err="1"/>
              <a:t>var</a:t>
            </a:r>
            <a:r>
              <a:rPr lang="en-US" altLang="zh-TW" dirty="0"/>
              <a:t> data = </a:t>
            </a:r>
            <a:r>
              <a:rPr lang="en-US" altLang="zh-TW" dirty="0" err="1"/>
              <a:t>google.visualization.arrayToDataTable</a:t>
            </a:r>
            <a:r>
              <a:rPr lang="en-US" altLang="zh-TW" dirty="0"/>
              <a:t>([</a:t>
            </a:r>
            <a:endParaRPr lang="zh-TW" altLang="zh-TW" dirty="0"/>
          </a:p>
          <a:p>
            <a:r>
              <a:rPr lang="en-US" altLang="zh-TW" dirty="0"/>
              <a:t>          ['Year', 'Sales', 'Expenses'],</a:t>
            </a:r>
            <a:endParaRPr lang="zh-TW" altLang="zh-TW" dirty="0"/>
          </a:p>
          <a:p>
            <a:r>
              <a:rPr lang="en-US" altLang="zh-TW" dirty="0"/>
              <a:t>          ['2004',  1000,      400],</a:t>
            </a:r>
            <a:endParaRPr lang="zh-TW" altLang="zh-TW" dirty="0"/>
          </a:p>
          <a:p>
            <a:r>
              <a:rPr lang="en-US" altLang="zh-TW" dirty="0"/>
              <a:t>          ['2005',  1170,      460],</a:t>
            </a:r>
            <a:endParaRPr lang="zh-TW" altLang="zh-TW" dirty="0"/>
          </a:p>
          <a:p>
            <a:r>
              <a:rPr lang="en-US" altLang="zh-TW" dirty="0"/>
              <a:t>          ['2006',  660,       1120],</a:t>
            </a:r>
            <a:endParaRPr lang="zh-TW" altLang="zh-TW" dirty="0"/>
          </a:p>
          <a:p>
            <a:r>
              <a:rPr lang="en-US" altLang="zh-TW" dirty="0"/>
              <a:t>          ['2007',  1030,      540]</a:t>
            </a:r>
            <a:endParaRPr lang="zh-TW" altLang="zh-TW" dirty="0"/>
          </a:p>
          <a:p>
            <a:r>
              <a:rPr lang="en-US" altLang="zh-TW" dirty="0"/>
              <a:t>        ]);</a:t>
            </a:r>
            <a:endParaRPr lang="zh-TW" altLang="zh-TW" dirty="0"/>
          </a:p>
          <a:p>
            <a:r>
              <a:rPr lang="en-US" altLang="zh-TW" dirty="0"/>
              <a:t> </a:t>
            </a:r>
            <a:endParaRPr lang="zh-TW" altLang="zh-TW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370585" y="4581128"/>
            <a:ext cx="6696744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smtClean="0"/>
              <a:t>[‘Label’, ‘Value’]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資料標題</a:t>
            </a:r>
            <a:endParaRPr lang="en-US" altLang="zh-TW" kern="0" dirty="0" smtClean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zh-TW" altLang="en-US" kern="0" dirty="0" smtClean="0">
                <a:sym typeface="Wingdings" panose="05000000000000000000" pitchFamily="2" charset="2"/>
              </a:rPr>
              <a:t>第二列的</a:t>
            </a:r>
            <a:r>
              <a:rPr lang="en-US" altLang="zh-TW" kern="0" dirty="0" smtClean="0"/>
              <a:t>[‘2004,1000,400]</a:t>
            </a:r>
            <a:r>
              <a:rPr lang="zh-TW" altLang="en-US" kern="0" dirty="0" smtClean="0"/>
              <a:t> </a:t>
            </a:r>
            <a:r>
              <a:rPr lang="zh-TW" altLang="en-US" kern="0" dirty="0" smtClean="0"/>
              <a:t>為資料第一筆，</a:t>
            </a:r>
            <a:endParaRPr lang="en-US" altLang="zh-TW" kern="0" dirty="0" smtClean="0"/>
          </a:p>
          <a:p>
            <a:pPr>
              <a:defRPr/>
            </a:pPr>
            <a:r>
              <a:rPr lang="zh-TW" altLang="en-US" kern="0" dirty="0"/>
              <a:t>前面為</a:t>
            </a:r>
            <a:r>
              <a:rPr lang="zh-TW" altLang="en-US" kern="0" dirty="0" smtClean="0"/>
              <a:t>資料名稱，後面資料內容</a:t>
            </a: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297119874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/>
              <a:t>Line Chart</a:t>
            </a:r>
            <a:r>
              <a:rPr lang="zh-TW" altLang="zh-TW" b="1" dirty="0"/>
              <a:t>視覺化</a:t>
            </a:r>
            <a:r>
              <a:rPr lang="zh-TW" altLang="en-US" b="1" dirty="0" smtClean="0"/>
              <a:t>重點</a:t>
            </a:r>
            <a:r>
              <a:rPr lang="zh-TW" altLang="en-US" b="1" dirty="0" smtClean="0"/>
              <a:t>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9791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dirty="0"/>
              <a:t> </a:t>
            </a:r>
            <a:r>
              <a:rPr lang="en-US" altLang="zh-TW" dirty="0" err="1"/>
              <a:t>var</a:t>
            </a:r>
            <a:r>
              <a:rPr lang="en-US" altLang="zh-TW" dirty="0"/>
              <a:t> options = {</a:t>
            </a:r>
            <a:endParaRPr lang="zh-TW" altLang="zh-TW" dirty="0"/>
          </a:p>
          <a:p>
            <a:r>
              <a:rPr lang="en-US" altLang="zh-TW" dirty="0"/>
              <a:t>          title: 'Company Performance',</a:t>
            </a:r>
            <a:endParaRPr lang="zh-TW" altLang="zh-TW" dirty="0"/>
          </a:p>
          <a:p>
            <a:r>
              <a:rPr lang="en-US" altLang="zh-TW" dirty="0"/>
              <a:t>          </a:t>
            </a:r>
            <a:r>
              <a:rPr lang="en-US" altLang="zh-TW" dirty="0" err="1"/>
              <a:t>curveType</a:t>
            </a:r>
            <a:r>
              <a:rPr lang="en-US" altLang="zh-TW" dirty="0"/>
              <a:t>: 'function',</a:t>
            </a:r>
            <a:endParaRPr lang="zh-TW" altLang="zh-TW" dirty="0"/>
          </a:p>
          <a:p>
            <a:r>
              <a:rPr lang="en-US" altLang="zh-TW" dirty="0"/>
              <a:t>          legend: { position: 'bottom' }</a:t>
            </a:r>
            <a:endParaRPr lang="zh-TW" altLang="zh-TW" dirty="0"/>
          </a:p>
          <a:p>
            <a:r>
              <a:rPr lang="en-US" altLang="zh-TW" dirty="0"/>
              <a:t>        };</a:t>
            </a:r>
            <a:endParaRPr lang="zh-TW" altLang="zh-TW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55650" y="458112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dirty="0"/>
              <a:t>width: </a:t>
            </a:r>
            <a:r>
              <a:rPr lang="zh-TW" altLang="zh-TW" dirty="0"/>
              <a:t>，</a:t>
            </a:r>
            <a:r>
              <a:rPr lang="en-US" altLang="zh-TW" dirty="0"/>
              <a:t> height </a:t>
            </a:r>
            <a:r>
              <a:rPr lang="zh-TW" altLang="zh-TW" dirty="0"/>
              <a:t>為 每一個</a:t>
            </a:r>
            <a:r>
              <a:rPr lang="en-US" altLang="zh-TW" dirty="0"/>
              <a:t>Line Chart</a:t>
            </a:r>
            <a:r>
              <a:rPr lang="zh-TW" altLang="zh-TW" dirty="0"/>
              <a:t>的寬與高</a:t>
            </a:r>
          </a:p>
          <a:p>
            <a:r>
              <a:rPr lang="en-US" altLang="zh-TW" dirty="0"/>
              <a:t>title: Line Chart</a:t>
            </a:r>
            <a:r>
              <a:rPr lang="zh-TW" altLang="zh-TW" dirty="0"/>
              <a:t>圖形的標題內容。</a:t>
            </a: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2814595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2660140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/>
              <a:t>Line Chart</a:t>
            </a:r>
            <a:r>
              <a:rPr lang="zh-TW" altLang="zh-TW" b="1" dirty="0"/>
              <a:t>視覺化</a:t>
            </a:r>
            <a:r>
              <a:rPr lang="zh-TW" altLang="en-US" b="1" dirty="0" smtClean="0"/>
              <a:t>重點</a:t>
            </a:r>
            <a:r>
              <a:rPr lang="zh-TW" altLang="en-US" b="1" dirty="0" smtClean="0"/>
              <a:t>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dirty="0"/>
              <a:t> </a:t>
            </a:r>
            <a:r>
              <a:rPr lang="en-US" altLang="zh-TW" dirty="0" err="1"/>
              <a:t>var</a:t>
            </a:r>
            <a:r>
              <a:rPr lang="en-US" altLang="zh-TW" dirty="0"/>
              <a:t> chart = new </a:t>
            </a:r>
            <a:r>
              <a:rPr lang="en-US" altLang="zh-TW" dirty="0" err="1"/>
              <a:t>google.visualization.LineChart</a:t>
            </a:r>
            <a:r>
              <a:rPr lang="en-US" altLang="zh-TW" dirty="0"/>
              <a:t>(</a:t>
            </a:r>
            <a:r>
              <a:rPr lang="en-US" altLang="zh-TW" dirty="0" err="1"/>
              <a:t>document.getElementById</a:t>
            </a:r>
            <a:r>
              <a:rPr lang="en-US" altLang="zh-TW" dirty="0"/>
              <a:t>('</a:t>
            </a:r>
            <a:r>
              <a:rPr lang="en-US" altLang="zh-TW" dirty="0" err="1"/>
              <a:t>curve_chart</a:t>
            </a:r>
            <a:r>
              <a:rPr lang="en-US" altLang="zh-TW" dirty="0"/>
              <a:t>'));</a:t>
            </a:r>
            <a:endParaRPr lang="zh-TW" altLang="zh-TW" dirty="0"/>
          </a:p>
          <a:p>
            <a:r>
              <a:rPr lang="en-US" altLang="zh-TW" dirty="0"/>
              <a:t> </a:t>
            </a:r>
            <a:endParaRPr lang="zh-TW" altLang="zh-TW" dirty="0"/>
          </a:p>
          <a:p>
            <a:r>
              <a:rPr lang="en-US" altLang="zh-TW" dirty="0"/>
              <a:t>        </a:t>
            </a:r>
            <a:r>
              <a:rPr lang="en-US" altLang="zh-TW" dirty="0" err="1"/>
              <a:t>chart.draw</a:t>
            </a:r>
            <a:r>
              <a:rPr lang="en-US" altLang="zh-TW" dirty="0"/>
              <a:t>(data, options);</a:t>
            </a:r>
            <a:endParaRPr lang="en-US" altLang="zh-TW" kern="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48618" y="460837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dirty="0" err="1"/>
              <a:t>var</a:t>
            </a:r>
            <a:r>
              <a:rPr lang="en-US" altLang="zh-TW" dirty="0"/>
              <a:t> chart = new </a:t>
            </a:r>
            <a:r>
              <a:rPr lang="en-US" altLang="zh-TW" dirty="0" err="1"/>
              <a:t>google.visualization.LineChart</a:t>
            </a:r>
            <a:r>
              <a:rPr lang="en-US" altLang="zh-TW" dirty="0"/>
              <a:t>(</a:t>
            </a:r>
            <a:r>
              <a:rPr lang="en-US" altLang="zh-TW" dirty="0" err="1"/>
              <a:t>document.getElementById</a:t>
            </a:r>
            <a:r>
              <a:rPr lang="en-US" altLang="zh-TW" dirty="0"/>
              <a:t>('</a:t>
            </a:r>
            <a:r>
              <a:rPr lang="en-US" altLang="zh-TW" dirty="0" err="1"/>
              <a:t>curve_chart</a:t>
            </a:r>
            <a:r>
              <a:rPr lang="en-US" altLang="zh-TW" dirty="0"/>
              <a:t>'));</a:t>
            </a:r>
            <a:r>
              <a:rPr lang="zh-TW" altLang="zh-TW" dirty="0"/>
              <a:t>產生</a:t>
            </a:r>
            <a:r>
              <a:rPr lang="en-US" altLang="zh-TW" dirty="0"/>
              <a:t>Line Chart</a:t>
            </a:r>
            <a:r>
              <a:rPr lang="zh-TW" altLang="zh-TW" dirty="0"/>
              <a:t>圖形</a:t>
            </a:r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12615506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/>
              <a:t>Line Chart</a:t>
            </a:r>
            <a:r>
              <a:rPr lang="zh-TW" altLang="zh-TW" b="1" dirty="0"/>
              <a:t>視覺化</a:t>
            </a:r>
            <a:r>
              <a:rPr lang="zh-TW" altLang="en-US" b="1" dirty="0" smtClean="0"/>
              <a:t>重點</a:t>
            </a:r>
            <a:r>
              <a:rPr lang="zh-TW" altLang="en-US" b="1" dirty="0" smtClean="0"/>
              <a:t>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&lt;body&gt;</a:t>
            </a:r>
          </a:p>
          <a:p>
            <a:pPr>
              <a:defRPr/>
            </a:pPr>
            <a:r>
              <a:rPr lang="en-US" altLang="zh-TW" kern="0" dirty="0"/>
              <a:t>    &lt;div id="</a:t>
            </a:r>
            <a:r>
              <a:rPr lang="en-US" altLang="zh-TW" kern="0" dirty="0" err="1"/>
              <a:t>chart_div</a:t>
            </a:r>
            <a:r>
              <a:rPr lang="en-US" altLang="zh-TW" kern="0" dirty="0"/>
              <a:t>" style="width: 800px; height: 800px;"&gt;&lt;/div&gt;</a:t>
            </a:r>
          </a:p>
          <a:p>
            <a:pPr>
              <a:defRPr/>
            </a:pPr>
            <a:r>
              <a:rPr lang="en-US" altLang="zh-TW" kern="0" dirty="0"/>
              <a:t>  &lt;/body&gt;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55650" y="3356992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&lt;div id</a:t>
            </a:r>
            <a:r>
              <a:rPr lang="en-US" altLang="zh-TW" kern="0" dirty="0" smtClean="0"/>
              <a:t>=“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” </a:t>
            </a:r>
            <a:r>
              <a:rPr lang="en-US" altLang="zh-TW" kern="0" dirty="0"/>
              <a:t>style</a:t>
            </a:r>
            <a:r>
              <a:rPr lang="en-US" altLang="zh-TW" kern="0" dirty="0" smtClean="0"/>
              <a:t>=“width</a:t>
            </a:r>
            <a:r>
              <a:rPr lang="en-US" altLang="zh-TW" kern="0" dirty="0"/>
              <a:t>: 800px; height: 800px</a:t>
            </a:r>
            <a:r>
              <a:rPr lang="en-US" altLang="zh-TW" kern="0" dirty="0" smtClean="0"/>
              <a:t>;”&gt;&lt;/</a:t>
            </a:r>
            <a:r>
              <a:rPr lang="en-US" altLang="zh-TW" kern="0" dirty="0"/>
              <a:t>div</a:t>
            </a:r>
            <a:r>
              <a:rPr lang="en-US" altLang="zh-TW" kern="0" dirty="0" smtClean="0"/>
              <a:t>&gt;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產生叫</a:t>
            </a:r>
            <a:r>
              <a:rPr lang="en-US" altLang="zh-TW" kern="0" dirty="0" smtClean="0">
                <a:sym typeface="Wingdings" panose="05000000000000000000" pitchFamily="2" charset="2"/>
              </a:rPr>
              <a:t>”</a:t>
            </a:r>
            <a:r>
              <a:rPr lang="en-US" altLang="zh-TW" kern="0" dirty="0"/>
              <a:t> 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”</a:t>
            </a:r>
            <a:r>
              <a:rPr lang="zh-TW" altLang="en-US" kern="0" dirty="0" smtClean="0"/>
              <a:t>的 繪圖空間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width: </a:t>
            </a:r>
            <a:r>
              <a:rPr lang="en-US" altLang="zh-TW" kern="0" dirty="0" smtClean="0"/>
              <a:t>800px</a:t>
            </a:r>
            <a:r>
              <a:rPr lang="zh-TW" altLang="en-US" kern="0" dirty="0" smtClean="0"/>
              <a:t>  繪圖空間寬度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height: 800px</a:t>
            </a:r>
            <a:r>
              <a:rPr lang="en-US" altLang="zh-TW" kern="0" dirty="0" smtClean="0"/>
              <a:t>;</a:t>
            </a:r>
            <a:r>
              <a:rPr lang="zh-TW" altLang="en-US" kern="0" dirty="0"/>
              <a:t>繪圖</a:t>
            </a:r>
            <a:r>
              <a:rPr lang="zh-TW" altLang="en-US" kern="0" dirty="0" smtClean="0"/>
              <a:t>空間</a:t>
            </a:r>
            <a:r>
              <a:rPr lang="zh-TW" altLang="en-US" kern="0" dirty="0" smtClean="0"/>
              <a:t>高度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dirty="0" err="1"/>
              <a:t>chart.draw</a:t>
            </a:r>
            <a:r>
              <a:rPr lang="en-US" altLang="zh-TW" dirty="0"/>
              <a:t>(data, options);</a:t>
            </a:r>
            <a:r>
              <a:rPr lang="zh-TW" altLang="zh-TW" dirty="0"/>
              <a:t>畫出</a:t>
            </a:r>
            <a:r>
              <a:rPr lang="en-US" altLang="zh-TW" dirty="0"/>
              <a:t>Line Chart</a:t>
            </a:r>
            <a:r>
              <a:rPr lang="zh-TW" altLang="zh-TW" dirty="0"/>
              <a:t>圖形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37966653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zh-TW" dirty="0"/>
              <a:t>真正產生瀏覽器動作命令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dirty="0"/>
              <a:t> &lt;body&gt;</a:t>
            </a:r>
            <a:endParaRPr lang="zh-TW" altLang="zh-TW" dirty="0"/>
          </a:p>
          <a:p>
            <a:r>
              <a:rPr lang="en-US" altLang="zh-TW" dirty="0"/>
              <a:t>    &lt;div id="</a:t>
            </a:r>
            <a:r>
              <a:rPr lang="en-US" altLang="zh-TW" dirty="0" err="1"/>
              <a:t>curve_chart</a:t>
            </a:r>
            <a:r>
              <a:rPr lang="en-US" altLang="zh-TW" dirty="0"/>
              <a:t>" style="width: 900px; height: 500px"&gt;&lt;/div&gt;</a:t>
            </a:r>
            <a:endParaRPr lang="zh-TW" altLang="zh-TW" dirty="0"/>
          </a:p>
          <a:p>
            <a:r>
              <a:rPr lang="en-US" altLang="zh-TW" dirty="0"/>
              <a:t>  &lt;/body&gt;</a:t>
            </a:r>
            <a:endParaRPr lang="en-US" altLang="zh-TW" kern="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55650" y="3356992"/>
            <a:ext cx="7715250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dirty="0"/>
              <a:t>&lt;div id="</a:t>
            </a:r>
            <a:r>
              <a:rPr lang="en-US" altLang="zh-TW" dirty="0" err="1"/>
              <a:t>curve_chart</a:t>
            </a:r>
            <a:r>
              <a:rPr lang="en-US" altLang="zh-TW" dirty="0"/>
              <a:t>" style="width: 900px; height: 500px"&gt;&lt;/div&gt;</a:t>
            </a:r>
            <a:r>
              <a:rPr lang="zh-TW" altLang="zh-TW" dirty="0"/>
              <a:t>產生叫” </a:t>
            </a:r>
            <a:r>
              <a:rPr lang="en-US" altLang="zh-TW" dirty="0" err="1"/>
              <a:t>curve_chart</a:t>
            </a:r>
            <a:r>
              <a:rPr lang="zh-TW" altLang="zh-TW" dirty="0"/>
              <a:t>的 繪圖空間</a:t>
            </a:r>
          </a:p>
          <a:p>
            <a:r>
              <a:rPr lang="en-US" altLang="zh-TW" dirty="0"/>
              <a:t>width: 900px  </a:t>
            </a:r>
            <a:r>
              <a:rPr lang="zh-TW" altLang="zh-TW" dirty="0"/>
              <a:t>繪圖空間寬度</a:t>
            </a:r>
          </a:p>
          <a:p>
            <a:r>
              <a:rPr lang="en-US" altLang="zh-TW" dirty="0"/>
              <a:t>height: 500px;</a:t>
            </a:r>
            <a:r>
              <a:rPr lang="zh-TW" altLang="zh-TW" dirty="0"/>
              <a:t>繪圖空間高度</a:t>
            </a:r>
          </a:p>
        </p:txBody>
      </p:sp>
    </p:spTree>
    <p:extLst>
      <p:ext uri="{BB962C8B-B14F-4D97-AF65-F5344CB8AC3E}">
        <p14:creationId xmlns:p14="http://schemas.microsoft.com/office/powerpoint/2010/main" val="320397817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/>
              <a:t>Line Chart</a:t>
            </a:r>
            <a:r>
              <a:rPr lang="zh-TW" altLang="zh-TW" b="1" dirty="0"/>
              <a:t>視覺化</a:t>
            </a:r>
            <a:r>
              <a:rPr lang="zh-TW" altLang="en-US" b="1" dirty="0" smtClean="0">
                <a:solidFill>
                  <a:srgbClr val="E56700"/>
                </a:solidFill>
              </a:rPr>
              <a:t>程式</a:t>
            </a:r>
            <a:r>
              <a:rPr lang="zh-TW" altLang="en-US" b="1" dirty="0" smtClean="0">
                <a:solidFill>
                  <a:srgbClr val="E56700"/>
                </a:solidFill>
              </a:rPr>
              <a:t>開發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00007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</a:t>
            </a:r>
            <a:r>
              <a:rPr lang="zh-TW" altLang="en-US" b="1" dirty="0" smtClean="0"/>
              <a:t>程式</a:t>
            </a:r>
            <a:r>
              <a:rPr lang="en-US" altLang="zh-TW" dirty="0"/>
              <a:t>DHT22_WIFI_Server_LineChart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8194" name="Picture 2" descr="D:\永忠研究\大學上課\崑山科技大學\105微處理機一\上課內容\內容\聲音視覺化\開啟WebServiceNoiseGau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18675"/>
            <a:ext cx="8367142" cy="470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115616" y="249289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34758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DHT22_WIFI_Server_LineChart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/>
              <a:t>&gt;</a:t>
            </a:r>
          </a:p>
          <a:p>
            <a:pPr>
              <a:defRPr/>
            </a:pPr>
            <a:r>
              <a:rPr lang="en-US" altLang="zh-TW" kern="0" dirty="0"/>
              <a:t>#define </a:t>
            </a:r>
            <a:r>
              <a:rPr lang="en-US" altLang="zh-TW" kern="0" dirty="0" err="1"/>
              <a:t>delaytime</a:t>
            </a:r>
            <a:r>
              <a:rPr lang="en-US" altLang="zh-TW" kern="0" dirty="0"/>
              <a:t> 4000</a:t>
            </a:r>
          </a:p>
          <a:p>
            <a:pPr>
              <a:defRPr/>
            </a:pPr>
            <a:r>
              <a:rPr lang="en-US" altLang="zh-TW" kern="0" dirty="0"/>
              <a:t>#include "</a:t>
            </a:r>
            <a:r>
              <a:rPr lang="en-US" altLang="zh-TW" kern="0" dirty="0" err="1"/>
              <a:t>DHT.h</a:t>
            </a:r>
            <a:r>
              <a:rPr lang="en-US" altLang="zh-TW" kern="0" dirty="0"/>
              <a:t>"</a:t>
            </a:r>
          </a:p>
          <a:p>
            <a:pPr>
              <a:defRPr/>
            </a:pPr>
            <a:r>
              <a:rPr lang="en-US" altLang="zh-TW" kern="0" dirty="0"/>
              <a:t>#define DHTPIN 8     // what digital pin we're connected to</a:t>
            </a:r>
          </a:p>
          <a:p>
            <a:pPr>
              <a:defRPr/>
            </a:pPr>
            <a:r>
              <a:rPr lang="en-US" altLang="zh-TW" kern="0" dirty="0"/>
              <a:t>//#define DHTTYPE DHT11   // DHT 11</a:t>
            </a:r>
          </a:p>
          <a:p>
            <a:pPr>
              <a:defRPr/>
            </a:pPr>
            <a:r>
              <a:rPr lang="en-US" altLang="zh-TW" kern="0" dirty="0"/>
              <a:t>#define DHTTYPE DHT22   // DHT 22  (AM2302), AM2321</a:t>
            </a:r>
          </a:p>
          <a:p>
            <a:pPr>
              <a:defRPr/>
            </a:pPr>
            <a:r>
              <a:rPr lang="en-US" altLang="zh-TW" kern="0" dirty="0"/>
              <a:t>//#define DHTTYPE DHT21   // DHT 21 (AM2301)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DHT </a:t>
            </a:r>
            <a:r>
              <a:rPr lang="en-US" altLang="zh-TW" kern="0" dirty="0" err="1"/>
              <a:t>dht</a:t>
            </a:r>
            <a:r>
              <a:rPr lang="en-US" altLang="zh-TW" kern="0" dirty="0"/>
              <a:t>(DHTPIN, DHTTYPE);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1168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sz="3200" dirty="0"/>
              <a:t>DHT22_WIFI_Server_LineChart</a:t>
            </a:r>
            <a:r>
              <a:rPr lang="zh-TW" altLang="en-US" sz="3200" dirty="0" smtClean="0"/>
              <a:t>監控畫面</a:t>
            </a:r>
            <a:endParaRPr lang="zh-TW" altLang="en-US" sz="32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7" name="圖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68760"/>
            <a:ext cx="7255894" cy="52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7661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使用瀏覽器進入系統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619672" y="4797152"/>
            <a:ext cx="7067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先使用筆電或手機，使用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，並將ＷＩＦＩ熱點連接到與</a:t>
            </a:r>
            <a:r>
              <a:rPr lang="en-US" altLang="zh-TW" dirty="0" smtClean="0"/>
              <a:t>Ameba</a:t>
            </a:r>
            <a:r>
              <a:rPr lang="zh-TW" altLang="en-US" dirty="0" smtClean="0"/>
              <a:t>相同的熱點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進入</a:t>
            </a:r>
            <a:r>
              <a:rPr lang="zh-TW" altLang="en-US" dirty="0" smtClean="0"/>
              <a:t>瀏覽器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建議使用</a:t>
            </a:r>
            <a:r>
              <a:rPr lang="en-US" altLang="zh-TW" dirty="0" smtClean="0"/>
              <a:t>chrome)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網址列輸入上面</a:t>
            </a:r>
            <a:r>
              <a:rPr lang="en-US" altLang="zh-TW" dirty="0" smtClean="0"/>
              <a:t>IP(</a:t>
            </a:r>
            <a:r>
              <a:rPr lang="zh-TW" altLang="en-US" dirty="0" smtClean="0"/>
              <a:t>本例子為</a:t>
            </a:r>
            <a:r>
              <a:rPr lang="zh-TW" altLang="en-US" dirty="0" smtClean="0"/>
              <a:t>：</a:t>
            </a:r>
            <a:r>
              <a:rPr lang="en-US" altLang="zh-TW" dirty="0" smtClean="0"/>
              <a:t>192.168.88.106</a:t>
            </a:r>
            <a:endParaRPr lang="zh-TW" altLang="en-US" dirty="0"/>
          </a:p>
        </p:txBody>
      </p:sp>
      <p:pic>
        <p:nvPicPr>
          <p:cNvPr id="8" name="圖片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96" r="7215" b="45304"/>
          <a:stretch/>
        </p:blipFill>
        <p:spPr>
          <a:xfrm>
            <a:off x="348232" y="1988840"/>
            <a:ext cx="1021597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3794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sz="3200" dirty="0"/>
              <a:t>DHT22_WIFI_Server_LineChar</a:t>
            </a:r>
            <a:r>
              <a:rPr lang="zh-TW" altLang="en-US" sz="3200" dirty="0" smtClean="0"/>
              <a:t>網頁</a:t>
            </a:r>
            <a:r>
              <a:rPr lang="zh-TW" altLang="en-US" sz="3200" dirty="0" smtClean="0"/>
              <a:t>畫面</a:t>
            </a:r>
            <a:endParaRPr lang="zh-TW" altLang="en-US" sz="32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074" name="Picture 2" descr="視覺化圖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340768"/>
            <a:ext cx="8391665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39259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sz="3200" dirty="0"/>
              <a:t>DHT22_WIFI_Server_LineChar</a:t>
            </a:r>
            <a:r>
              <a:rPr lang="zh-TW" altLang="en-US" sz="3200" dirty="0" smtClean="0"/>
              <a:t>網頁</a:t>
            </a:r>
            <a:r>
              <a:rPr lang="zh-TW" altLang="en-US" sz="3200" dirty="0" smtClean="0"/>
              <a:t>畫面</a:t>
            </a:r>
            <a:endParaRPr lang="zh-TW" altLang="en-US" sz="32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8" name="Picture 2" descr="視覺化圖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3" y="1448511"/>
            <a:ext cx="8512556" cy="479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481940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7933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sz="3200" dirty="0"/>
              <a:t>DHT22_WIFI_Server_LineChar</a:t>
            </a:r>
            <a:r>
              <a:rPr lang="zh-TW" altLang="en-US" sz="3200" dirty="0" smtClean="0"/>
              <a:t>網頁</a:t>
            </a:r>
            <a:r>
              <a:rPr lang="zh-TW" altLang="en-US" sz="3200" dirty="0" smtClean="0"/>
              <a:t>畫面</a:t>
            </a:r>
            <a:endParaRPr lang="zh-TW" altLang="en-US" sz="32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" name="圖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4" y="1412776"/>
            <a:ext cx="8601914" cy="483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1940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sz="3200" dirty="0"/>
              <a:t>DHT22_WIFI_Server_LineChar</a:t>
            </a:r>
            <a:r>
              <a:rPr lang="zh-TW" altLang="en-US" sz="3200" dirty="0" smtClean="0"/>
              <a:t>網頁</a:t>
            </a:r>
            <a:r>
              <a:rPr lang="zh-TW" altLang="en-US" sz="3200" dirty="0" smtClean="0"/>
              <a:t>畫面</a:t>
            </a:r>
            <a:endParaRPr lang="zh-TW" altLang="en-US" sz="32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" name="圖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0" y="1484783"/>
            <a:ext cx="8469654" cy="47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1940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sz="3200" dirty="0"/>
              <a:t>DHT22_WIFI_Server_LineChar</a:t>
            </a:r>
            <a:r>
              <a:rPr lang="zh-TW" altLang="en-US" sz="3200" dirty="0" smtClean="0"/>
              <a:t>網頁</a:t>
            </a:r>
            <a:r>
              <a:rPr lang="zh-TW" altLang="en-US" sz="3200" dirty="0" smtClean="0"/>
              <a:t>畫面</a:t>
            </a:r>
            <a:endParaRPr lang="zh-TW" altLang="en-US" sz="32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" name="圖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2" y="1318260"/>
            <a:ext cx="8492065" cy="477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1940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sz="3200" dirty="0"/>
              <a:t>DHT22_WIFI_Server_LineChar</a:t>
            </a:r>
            <a:r>
              <a:rPr lang="zh-TW" altLang="en-US" sz="3200" dirty="0" smtClean="0"/>
              <a:t>網頁</a:t>
            </a:r>
            <a:r>
              <a:rPr lang="zh-TW" altLang="en-US" sz="3200" dirty="0" smtClean="0"/>
              <a:t>畫面</a:t>
            </a:r>
            <a:endParaRPr lang="zh-TW" altLang="en-US" sz="32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" name="圖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4784"/>
            <a:ext cx="806880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1940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/>
              <a:t>自我練習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327077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習題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請將</a:t>
            </a:r>
            <a:r>
              <a:rPr lang="zh-TW" altLang="en-US" kern="0" dirty="0">
                <a:latin typeface="標楷體" pitchFamily="65" charset="-120"/>
              </a:rPr>
              <a:t>溫度</a:t>
            </a:r>
            <a:r>
              <a:rPr lang="zh-TW" altLang="en-US" kern="0" dirty="0" smtClean="0">
                <a:latin typeface="標楷體" pitchFamily="65" charset="-120"/>
              </a:rPr>
              <a:t>、濕度的數值都讀出來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溫度顯示在</a:t>
            </a:r>
            <a:r>
              <a:rPr lang="zh-TW" altLang="en-US" kern="0" dirty="0" smtClean="0">
                <a:latin typeface="標楷體" pitchFamily="65" charset="-120"/>
              </a:rPr>
              <a:t>一個</a:t>
            </a:r>
            <a:r>
              <a:rPr lang="en-US" altLang="zh-TW" b="1" dirty="0"/>
              <a:t>Line Chart</a:t>
            </a:r>
            <a:r>
              <a:rPr lang="zh-TW" altLang="zh-TW" b="1" dirty="0"/>
              <a:t>視覺化</a:t>
            </a:r>
            <a:r>
              <a:rPr lang="zh-TW" altLang="en-US" dirty="0" smtClean="0"/>
              <a:t>抬頭</a:t>
            </a:r>
            <a:r>
              <a:rPr lang="zh-TW" altLang="en-US" dirty="0" smtClean="0"/>
              <a:t>設為</a:t>
            </a:r>
            <a:r>
              <a:rPr lang="en-US" altLang="zh-TW" dirty="0" smtClean="0"/>
              <a:t>:</a:t>
            </a:r>
            <a:r>
              <a:rPr lang="zh-TW" altLang="en-US" dirty="0" smtClean="0"/>
              <a:t>近十次</a:t>
            </a:r>
            <a:r>
              <a:rPr lang="zh-TW" altLang="en-US" dirty="0"/>
              <a:t>溫度</a:t>
            </a:r>
            <a:r>
              <a:rPr lang="en-US" altLang="zh-TW" dirty="0" smtClean="0"/>
              <a:t>”</a:t>
            </a:r>
            <a:endParaRPr lang="en-US" altLang="zh-TW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76940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822946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練習解答</a:t>
            </a:r>
          </a:p>
        </p:txBody>
      </p:sp>
    </p:spTree>
    <p:extLst>
      <p:ext uri="{BB962C8B-B14F-4D97-AF65-F5344CB8AC3E}">
        <p14:creationId xmlns:p14="http://schemas.microsoft.com/office/powerpoint/2010/main" val="37126939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sz="3200" b="1" dirty="0" smtClean="0"/>
              <a:t>開啟程式</a:t>
            </a:r>
            <a:r>
              <a:rPr lang="en-US" altLang="zh-TW" sz="3200" dirty="0"/>
              <a:t>DHT11_Pin7_WIFI_Server_TwoGuage</a:t>
            </a:r>
            <a:endParaRPr lang="zh-TW" altLang="en-US" sz="32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8194" name="Picture 2" descr="D:\永忠研究\大學上課\崑山科技大學\105微處理機一\上課內容\內容\聲音視覺化\開啟WebServiceNoiseGau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18675"/>
            <a:ext cx="8367142" cy="470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115616" y="249289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50740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DHT11_Pin7_WIFI_Server_TwoGuage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/>
              <a:t>&gt;</a:t>
            </a:r>
          </a:p>
          <a:p>
            <a:pPr>
              <a:defRPr/>
            </a:pPr>
            <a:r>
              <a:rPr lang="en-US" altLang="zh-TW" kern="0" dirty="0"/>
              <a:t>// your network key Index number (needed only for WEP)</a:t>
            </a:r>
          </a:p>
          <a:p>
            <a:pPr>
              <a:defRPr/>
            </a:pPr>
            <a:r>
              <a:rPr lang="en-US" altLang="zh-TW" kern="0" dirty="0"/>
              <a:t>//-------------- </a:t>
            </a:r>
            <a:r>
              <a:rPr lang="en-US" altLang="zh-TW" kern="0" dirty="0" err="1"/>
              <a:t>dht</a:t>
            </a:r>
            <a:r>
              <a:rPr lang="en-US" altLang="zh-TW" kern="0" dirty="0"/>
              <a:t> use</a:t>
            </a:r>
          </a:p>
          <a:p>
            <a:pPr>
              <a:defRPr/>
            </a:pPr>
            <a:r>
              <a:rPr lang="en-US" altLang="zh-TW" kern="0" dirty="0"/>
              <a:t>#include "</a:t>
            </a:r>
            <a:r>
              <a:rPr lang="en-US" altLang="zh-TW" kern="0" dirty="0" err="1"/>
              <a:t>DHT.h</a:t>
            </a:r>
            <a:r>
              <a:rPr lang="en-US" altLang="zh-TW" kern="0" dirty="0"/>
              <a:t>"</a:t>
            </a:r>
          </a:p>
          <a:p>
            <a:pPr>
              <a:defRPr/>
            </a:pPr>
            <a:r>
              <a:rPr lang="en-US" altLang="zh-TW" kern="0" dirty="0"/>
              <a:t>#define DHTPIN 7     // what digital pin we're connected to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#define DHTTYPE DHT11   // DHT 11</a:t>
            </a:r>
          </a:p>
          <a:p>
            <a:pPr>
              <a:defRPr/>
            </a:pPr>
            <a:r>
              <a:rPr lang="en-US" altLang="zh-TW" kern="0" dirty="0"/>
              <a:t>//#define DHTTYPE DHT22   // DHT 22  (AM2302), AM2321</a:t>
            </a:r>
          </a:p>
          <a:p>
            <a:pPr>
              <a:defRPr/>
            </a:pPr>
            <a:r>
              <a:rPr lang="en-US" altLang="zh-TW" kern="0" dirty="0"/>
              <a:t>//#define DHTTYPE DHT21   // DHT 21 (AM2301)</a:t>
            </a:r>
          </a:p>
        </p:txBody>
      </p:sp>
    </p:spTree>
    <p:extLst>
      <p:ext uri="{BB962C8B-B14F-4D97-AF65-F5344CB8AC3E}">
        <p14:creationId xmlns:p14="http://schemas.microsoft.com/office/powerpoint/2010/main" val="32362836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957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sz="2800" dirty="0"/>
              <a:t>DHT11_Pin7_WIFI_Server_TwoGuage</a:t>
            </a:r>
            <a:r>
              <a:rPr lang="zh-TW" altLang="en-US" sz="2800" dirty="0" smtClean="0"/>
              <a:t>監控畫面</a:t>
            </a:r>
            <a:endParaRPr lang="zh-TW" altLang="en-US" sz="28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6146" name="Picture 2" descr="D:\永忠研究\大學上課\崑山科技大學\105微處理機一\上課內容\內容\溫濕度視覺化\DHT11_Pin7_WIFI_Server_TwoGuage監控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59821"/>
            <a:ext cx="7296472" cy="531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9256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使用瀏覽器進入系統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619672" y="4797152"/>
            <a:ext cx="7067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先使用筆電或手機，使用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，並將ＷＩＦＩ熱點連接到與</a:t>
            </a:r>
            <a:r>
              <a:rPr lang="en-US" altLang="zh-TW" dirty="0" smtClean="0"/>
              <a:t>Ameba</a:t>
            </a:r>
            <a:r>
              <a:rPr lang="zh-TW" altLang="en-US" dirty="0" smtClean="0"/>
              <a:t>相同的熱點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進入</a:t>
            </a:r>
            <a:r>
              <a:rPr lang="zh-TW" altLang="en-US" dirty="0" smtClean="0"/>
              <a:t>瀏覽器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建議使用</a:t>
            </a:r>
            <a:r>
              <a:rPr lang="en-US" altLang="zh-TW" dirty="0" smtClean="0"/>
              <a:t>chrome)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網址列輸入上面</a:t>
            </a:r>
            <a:r>
              <a:rPr lang="en-US" altLang="zh-TW" dirty="0" smtClean="0"/>
              <a:t>IP(</a:t>
            </a:r>
            <a:r>
              <a:rPr lang="zh-TW" altLang="en-US" dirty="0" smtClean="0"/>
              <a:t>本例子為：</a:t>
            </a:r>
            <a:r>
              <a:rPr lang="en-US" altLang="zh-TW" dirty="0"/>
              <a:t>http://</a:t>
            </a:r>
            <a:r>
              <a:rPr lang="en-US" altLang="zh-TW" dirty="0" smtClean="0"/>
              <a:t>192.168.43.150/</a:t>
            </a:r>
            <a:endParaRPr lang="zh-TW" altLang="en-US" dirty="0"/>
          </a:p>
        </p:txBody>
      </p:sp>
      <p:pic>
        <p:nvPicPr>
          <p:cNvPr id="9" name="Picture 2" descr="D:\永忠研究\大學上課\崑山科技大學\105微處理機一\上課內容\內容\溫濕度視覺化\DHT11_Pin7_WIFI_Server_Guage監控畫面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1" t="75778" r="37644" b="1077"/>
          <a:stretch/>
        </p:blipFill>
        <p:spPr bwMode="auto">
          <a:xfrm>
            <a:off x="312192" y="1587761"/>
            <a:ext cx="8616938" cy="227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2250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sz="2800" dirty="0" smtClean="0"/>
              <a:t>DHT11_Pin7_WIFI_Server_TwoGuage</a:t>
            </a:r>
            <a:r>
              <a:rPr lang="zh-TW" altLang="en-US" sz="2800" dirty="0" smtClean="0"/>
              <a:t>網頁畫面</a:t>
            </a:r>
            <a:endParaRPr lang="zh-TW" altLang="en-US" sz="28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123" name="Picture 3" descr="D:\永忠研究\大學上課\崑山科技大學\105微處理機一\上課內容\內容\溫濕度視覺化\DHT11_Pin7_WIFI_Server_TwoGuage網頁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600862" cy="48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6495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681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978253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8661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10162</TotalTime>
  <Words>4459</Words>
  <Application>Microsoft Office PowerPoint</Application>
  <PresentationFormat>如螢幕大小 (4:3)</PresentationFormat>
  <Paragraphs>1359</Paragraphs>
  <Slides>62</Slides>
  <Notes>62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63" baseType="lpstr">
      <vt:lpstr>Pixel</vt:lpstr>
      <vt:lpstr>國立金門大學 智慧物聯網實務與應用  Ameba 8195AM 溫濕度曲線視覺化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系統開發</vt:lpstr>
      <vt:lpstr>啟動開發環境</vt:lpstr>
      <vt:lpstr>開啟程式</vt:lpstr>
      <vt:lpstr>啟動程式</vt:lpstr>
      <vt:lpstr>選擇開發版</vt:lpstr>
      <vt:lpstr>確定通訊埠</vt:lpstr>
      <vt:lpstr>選擇通訊埠</vt:lpstr>
      <vt:lpstr>開啟程式</vt:lpstr>
      <vt:lpstr>Ameba 腳位說明</vt:lpstr>
      <vt:lpstr>PowerPoint 簡報</vt:lpstr>
      <vt:lpstr>溫濕度感測元件</vt:lpstr>
      <vt:lpstr>溫濕度元件</vt:lpstr>
      <vt:lpstr>溫濕度模組</vt:lpstr>
      <vt:lpstr>溫濕度模組</vt:lpstr>
      <vt:lpstr>DHT連接電路</vt:lpstr>
      <vt:lpstr>Coding</vt:lpstr>
      <vt:lpstr>讀取溫濕度資料</vt:lpstr>
      <vt:lpstr>DHTtESTER</vt:lpstr>
      <vt:lpstr>DHT11_Pin7_WIFI_Server</vt:lpstr>
      <vt:lpstr>監控畫面</vt:lpstr>
      <vt:lpstr> 如何視覺化</vt:lpstr>
      <vt:lpstr>使用Google Developer資源</vt:lpstr>
      <vt:lpstr>使用Line Chart視覺化技術</vt:lpstr>
      <vt:lpstr>使用Line Chart視覺化技術</vt:lpstr>
      <vt:lpstr>使用Line Chart視覺化技術</vt:lpstr>
      <vt:lpstr>Line Chart視覺化重點解說</vt:lpstr>
      <vt:lpstr>Line Chart視覺化重點解說</vt:lpstr>
      <vt:lpstr>Line Chart視覺化重點解說</vt:lpstr>
      <vt:lpstr>Line Chart視覺化重點解說</vt:lpstr>
      <vt:lpstr>Line Chart視覺化重點解說</vt:lpstr>
      <vt:lpstr>真正產生瀏覽器動作命令</vt:lpstr>
      <vt:lpstr>Line Chart視覺化程式開發</vt:lpstr>
      <vt:lpstr>開啟程式DHT22_WIFI_Server_LineChart</vt:lpstr>
      <vt:lpstr>DHT22_WIFI_Server_LineChart</vt:lpstr>
      <vt:lpstr>DHT22_WIFI_Server_LineChart監控畫面</vt:lpstr>
      <vt:lpstr>使用瀏覽器進入系統</vt:lpstr>
      <vt:lpstr>DHT22_WIFI_Server_LineChar網頁畫面</vt:lpstr>
      <vt:lpstr>DHT22_WIFI_Server_LineChar網頁畫面</vt:lpstr>
      <vt:lpstr>DHT22_WIFI_Server_LineChar網頁畫面</vt:lpstr>
      <vt:lpstr>DHT22_WIFI_Server_LineChar網頁畫面</vt:lpstr>
      <vt:lpstr>DHT22_WIFI_Server_LineChar網頁畫面</vt:lpstr>
      <vt:lpstr>DHT22_WIFI_Server_LineChar網頁畫面</vt:lpstr>
      <vt:lpstr>自我練習</vt:lpstr>
      <vt:lpstr>習題</vt:lpstr>
      <vt:lpstr>Q  &amp;  A</vt:lpstr>
      <vt:lpstr>練習解答</vt:lpstr>
      <vt:lpstr>開啟程式DHT11_Pin7_WIFI_Server_TwoGuage</vt:lpstr>
      <vt:lpstr>DHT11_Pin7_WIFI_Server_TwoGuage</vt:lpstr>
      <vt:lpstr>DHT11_Pin7_WIFI_Server_TwoGuage監控畫面</vt:lpstr>
      <vt:lpstr>使用瀏覽器進入系統</vt:lpstr>
      <vt:lpstr>DHT11_Pin7_WIFI_Server_TwoGuage網頁畫面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8195AM聲音視覺化</dc:title>
  <dc:subject>~談資管學生未來發展方向~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728</cp:revision>
  <cp:lastPrinted>2016-05-25T11:54:26Z</cp:lastPrinted>
  <dcterms:created xsi:type="dcterms:W3CDTF">2003-11-29T08:49:29Z</dcterms:created>
  <dcterms:modified xsi:type="dcterms:W3CDTF">2017-06-24T03:04:02Z</dcterms:modified>
</cp:coreProperties>
</file>